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79" r:id="rId3"/>
    <p:sldId id="271" r:id="rId4"/>
    <p:sldId id="284" r:id="rId5"/>
    <p:sldId id="281" r:id="rId6"/>
    <p:sldId id="277" r:id="rId7"/>
    <p:sldId id="283" r:id="rId8"/>
    <p:sldId id="285" r:id="rId9"/>
    <p:sldId id="262" r:id="rId10"/>
    <p:sldId id="280" r:id="rId11"/>
    <p:sldId id="264" r:id="rId12"/>
    <p:sldId id="272" r:id="rId13"/>
    <p:sldId id="282" r:id="rId14"/>
    <p:sldId id="260" r:id="rId15"/>
    <p:sldId id="26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4651" autoAdjust="0"/>
  </p:normalViewPr>
  <p:slideViewPr>
    <p:cSldViewPr snapToGrid="0">
      <p:cViewPr>
        <p:scale>
          <a:sx n="80" d="100"/>
          <a:sy n="80" d="100"/>
        </p:scale>
        <p:origin x="-120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1518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50AF2-9371-42B4-BFB3-C7749D51C563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7C5CA-D1BB-4A93-96F4-F42867C74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65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63734" y="-26126"/>
            <a:ext cx="12782726" cy="7096727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 rot="2418694">
            <a:off x="-603775" y="-5738697"/>
            <a:ext cx="7298940" cy="14274738"/>
          </a:xfrm>
          <a:prstGeom prst="flowChartProcess">
            <a:avLst/>
          </a:prstGeom>
          <a:gradFill flip="none" rotWithShape="1">
            <a:gsLst>
              <a:gs pos="23000">
                <a:schemeClr val="accent3">
                  <a:lumMod val="40000"/>
                  <a:lumOff val="60000"/>
                  <a:alpha val="11000"/>
                </a:schemeClr>
              </a:gs>
              <a:gs pos="43000">
                <a:schemeClr val="accent3">
                  <a:lumMod val="95000"/>
                  <a:lumOff val="5000"/>
                  <a:alpha val="21000"/>
                </a:schemeClr>
              </a:gs>
              <a:gs pos="88000">
                <a:schemeClr val="accent3">
                  <a:lumMod val="60000"/>
                  <a:alpha val="6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 userDrawn="1"/>
        </p:nvSpPr>
        <p:spPr>
          <a:xfrm rot="2333398">
            <a:off x="6196643" y="-2142926"/>
            <a:ext cx="852577" cy="11934463"/>
          </a:xfrm>
          <a:prstGeom prst="parallelogram">
            <a:avLst/>
          </a:prstGeom>
          <a:solidFill>
            <a:srgbClr val="00B0F0"/>
          </a:solidFill>
          <a:ln>
            <a:noFill/>
          </a:ln>
          <a:effectLst>
            <a:outerShdw blurRad="381000" dist="381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/>
          <p:cNvSpPr/>
          <p:nvPr userDrawn="1"/>
        </p:nvSpPr>
        <p:spPr>
          <a:xfrm rot="2331418">
            <a:off x="5590933" y="-2653586"/>
            <a:ext cx="960774" cy="12175611"/>
          </a:xfrm>
          <a:prstGeom prst="parallelogram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95000"/>
                  <a:lumOff val="5000"/>
                </a:schemeClr>
              </a:gs>
              <a:gs pos="78000">
                <a:srgbClr val="003863"/>
              </a:gs>
            </a:gsLst>
            <a:path path="rect">
              <a:fillToRect l="100000" t="100000"/>
            </a:path>
          </a:gradFill>
          <a:ln>
            <a:noFill/>
          </a:ln>
          <a:effectLst>
            <a:outerShdw blurRad="50800" dist="381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 userDrawn="1"/>
        </p:nvSpPr>
        <p:spPr>
          <a:xfrm rot="10800000">
            <a:off x="4798503" y="3853543"/>
            <a:ext cx="7393497" cy="2147206"/>
          </a:xfrm>
          <a:custGeom>
            <a:avLst/>
            <a:gdLst>
              <a:gd name="connsiteX0" fmla="*/ 0 w 6964477"/>
              <a:gd name="connsiteY0" fmla="*/ 0 h 1711486"/>
              <a:gd name="connsiteX1" fmla="*/ 6964477 w 6964477"/>
              <a:gd name="connsiteY1" fmla="*/ 0 h 1711486"/>
              <a:gd name="connsiteX2" fmla="*/ 5312207 w 6964477"/>
              <a:gd name="connsiteY2" fmla="*/ 1711486 h 1711486"/>
              <a:gd name="connsiteX3" fmla="*/ 0 w 6964477"/>
              <a:gd name="connsiteY3" fmla="*/ 1711486 h 171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4477" h="1711486">
                <a:moveTo>
                  <a:pt x="0" y="0"/>
                </a:moveTo>
                <a:lnTo>
                  <a:pt x="6964477" y="0"/>
                </a:lnTo>
                <a:lnTo>
                  <a:pt x="5312207" y="1711486"/>
                </a:lnTo>
                <a:lnTo>
                  <a:pt x="0" y="17114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29033" y="5155629"/>
            <a:ext cx="5985379" cy="75022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029033" y="4123989"/>
            <a:ext cx="5985380" cy="895642"/>
          </a:xfrm>
        </p:spPr>
        <p:txBody>
          <a:bodyPr anchor="b"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4001355" y="1143659"/>
            <a:ext cx="257302" cy="257302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376" y="6310852"/>
            <a:ext cx="1960642" cy="4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9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BA8D-2485-4C85-AA82-EED46EBFD357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8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BA8D-2485-4C85-AA82-EED46EBFD357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8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5" y="1"/>
            <a:ext cx="12249393" cy="68580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6205" y="382457"/>
            <a:ext cx="7389342" cy="708454"/>
          </a:xfrm>
          <a:custGeom>
            <a:avLst/>
            <a:gdLst>
              <a:gd name="connsiteX0" fmla="*/ 0 w 6906986"/>
              <a:gd name="connsiteY0" fmla="*/ 0 h 708454"/>
              <a:gd name="connsiteX1" fmla="*/ 6906986 w 6906986"/>
              <a:gd name="connsiteY1" fmla="*/ 0 h 708454"/>
              <a:gd name="connsiteX2" fmla="*/ 6150127 w 6906986"/>
              <a:gd name="connsiteY2" fmla="*/ 708454 h 708454"/>
              <a:gd name="connsiteX3" fmla="*/ 0 w 6906986"/>
              <a:gd name="connsiteY3" fmla="*/ 708454 h 70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6986" h="708454">
                <a:moveTo>
                  <a:pt x="0" y="0"/>
                </a:moveTo>
                <a:lnTo>
                  <a:pt x="6906986" y="0"/>
                </a:lnTo>
                <a:lnTo>
                  <a:pt x="6150127" y="708454"/>
                </a:lnTo>
                <a:lnTo>
                  <a:pt x="0" y="708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79" y="147336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61" y="505941"/>
            <a:ext cx="6690360" cy="46148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00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5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595154"/>
            <a:ext cx="6690360" cy="46148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4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504"/>
            <a:ext cx="6685280" cy="51879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4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BA8D-2485-4C85-AA82-EED46EBFD357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1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BA8D-2485-4C85-AA82-EED46EBFD357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9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BA8D-2485-4C85-AA82-EED46EBFD357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6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BA8D-2485-4C85-AA82-EED46EBFD357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6BA8D-2485-4C85-AA82-EED46EBFD357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A111B-4D0B-472E-A48A-BB5910229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ttcon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conferencecall.com/" TargetMode="External"/><Relationship Id="rId2" Type="http://schemas.openxmlformats.org/officeDocument/2006/relationships/hyperlink" Target="http://www.webroo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74525" y="4385239"/>
            <a:ext cx="6539888" cy="895642"/>
          </a:xfrm>
        </p:spPr>
        <p:txBody>
          <a:bodyPr/>
          <a:lstStyle/>
          <a:p>
            <a:r>
              <a:rPr lang="en-US" dirty="0" smtClean="0"/>
              <a:t>Pittcon 2021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Chair/Chair-elect meeting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29033" y="5427023"/>
            <a:ext cx="5985379" cy="478828"/>
          </a:xfrm>
        </p:spPr>
        <p:txBody>
          <a:bodyPr/>
          <a:lstStyle/>
          <a:p>
            <a:r>
              <a:rPr lang="en-US" dirty="0" smtClean="0"/>
              <a:t>20200716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1886" y="1318161"/>
            <a:ext cx="11103427" cy="5165766"/>
          </a:xfrm>
        </p:spPr>
        <p:txBody>
          <a:bodyPr>
            <a:normAutofit/>
          </a:bodyPr>
          <a:lstStyle/>
          <a:p>
            <a:r>
              <a:rPr lang="en-US" dirty="0" smtClean="0"/>
              <a:t>The Pittcon Website</a:t>
            </a:r>
          </a:p>
          <a:p>
            <a:pPr lvl="1"/>
            <a:r>
              <a:rPr lang="en-US" dirty="0" smtClean="0">
                <a:hlinkClick r:id="rId2"/>
              </a:rPr>
              <a:t>http://www.Pittcon.org</a:t>
            </a:r>
            <a:endParaRPr lang="en-US" dirty="0" smtClean="0"/>
          </a:p>
          <a:p>
            <a:pPr lvl="2"/>
            <a:r>
              <a:rPr lang="en-US" dirty="0" smtClean="0"/>
              <a:t>E-mail group addresses</a:t>
            </a:r>
          </a:p>
          <a:p>
            <a:pPr lvl="2"/>
            <a:r>
              <a:rPr lang="en-US" dirty="0" smtClean="0"/>
              <a:t>Warrant, Personal expense, site trip expense procedures</a:t>
            </a:r>
          </a:p>
          <a:p>
            <a:r>
              <a:rPr lang="en-US" dirty="0" smtClean="0"/>
              <a:t>E-mail</a:t>
            </a:r>
          </a:p>
          <a:p>
            <a:pPr lvl="1"/>
            <a:r>
              <a:rPr lang="en-US" dirty="0" smtClean="0"/>
              <a:t>Committee Chairs/Chair-elects</a:t>
            </a:r>
          </a:p>
          <a:p>
            <a:pPr lvl="2"/>
            <a:r>
              <a:rPr lang="en-US" dirty="0" smtClean="0"/>
              <a:t>No company info/taglines in Pittcon e-mail communications</a:t>
            </a:r>
          </a:p>
          <a:p>
            <a:pPr lvl="1"/>
            <a:r>
              <a:rPr lang="en-US" dirty="0" smtClean="0"/>
              <a:t>All e-mail, Teams, software questions to John </a:t>
            </a:r>
            <a:r>
              <a:rPr lang="en-US" dirty="0" err="1" smtClean="0"/>
              <a:t>Sember</a:t>
            </a:r>
            <a:r>
              <a:rPr lang="en-US" dirty="0" smtClean="0"/>
              <a:t> </a:t>
            </a:r>
            <a:r>
              <a:rPr lang="en-US" u="sng" dirty="0" smtClean="0"/>
              <a:t>not</a:t>
            </a:r>
            <a:r>
              <a:rPr lang="en-US" dirty="0" smtClean="0"/>
              <a:t> Shelley</a:t>
            </a:r>
          </a:p>
          <a:p>
            <a:r>
              <a:rPr lang="en-US" dirty="0" smtClean="0"/>
              <a:t>SD-</a:t>
            </a:r>
            <a:r>
              <a:rPr lang="en-US" dirty="0" err="1" smtClean="0"/>
              <a:t>Insite</a:t>
            </a:r>
            <a:endParaRPr lang="en-US" dirty="0" smtClean="0"/>
          </a:p>
          <a:p>
            <a:pPr lvl="1"/>
            <a:r>
              <a:rPr lang="en-US" dirty="0" smtClean="0"/>
              <a:t>All questions to Eli </a:t>
            </a:r>
            <a:r>
              <a:rPr lang="en-US" dirty="0" err="1" smtClean="0"/>
              <a:t>Absey</a:t>
            </a:r>
            <a:r>
              <a:rPr lang="en-US" dirty="0" smtClean="0"/>
              <a:t> </a:t>
            </a:r>
            <a:r>
              <a:rPr lang="en-US" u="sng" dirty="0" smtClean="0"/>
              <a:t>not</a:t>
            </a:r>
            <a:r>
              <a:rPr lang="en-US" dirty="0" smtClean="0"/>
              <a:t> Joe Cox</a:t>
            </a:r>
          </a:p>
          <a:p>
            <a:r>
              <a:rPr lang="en-US" dirty="0" smtClean="0"/>
              <a:t>Any help requests not addressed above</a:t>
            </a:r>
          </a:p>
          <a:p>
            <a:pPr lvl="1"/>
            <a:r>
              <a:rPr lang="en-US" dirty="0" smtClean="0"/>
              <a:t>Call Tammy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Toolkit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1886" y="1318161"/>
            <a:ext cx="11103427" cy="516576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Training </a:t>
            </a:r>
            <a:r>
              <a:rPr lang="en-US" dirty="0" smtClean="0"/>
              <a:t>(</a:t>
            </a:r>
            <a:r>
              <a:rPr lang="en-US" dirty="0" err="1" smtClean="0"/>
              <a:t>Sember</a:t>
            </a:r>
            <a:r>
              <a:rPr lang="en-US" dirty="0" smtClean="0"/>
              <a:t>/</a:t>
            </a:r>
            <a:r>
              <a:rPr lang="en-US" dirty="0" err="1" smtClean="0"/>
              <a:t>Varine</a:t>
            </a:r>
            <a:r>
              <a:rPr lang="en-US" dirty="0" smtClean="0"/>
              <a:t>)</a:t>
            </a:r>
          </a:p>
          <a:p>
            <a:pPr lvl="1"/>
            <a:r>
              <a:rPr lang="en-US" sz="3200" dirty="0" smtClean="0"/>
              <a:t>Outlook E-mail </a:t>
            </a:r>
          </a:p>
          <a:p>
            <a:pPr lvl="2"/>
            <a:r>
              <a:rPr lang="en-US" sz="2800" dirty="0" smtClean="0"/>
              <a:t>Committee Chairs</a:t>
            </a:r>
          </a:p>
          <a:p>
            <a:pPr lvl="3"/>
            <a:r>
              <a:rPr lang="en-US" sz="2400" dirty="0" smtClean="0"/>
              <a:t>No company info/taglines in Pittcon e-mail communications</a:t>
            </a:r>
          </a:p>
          <a:p>
            <a:pPr lvl="1"/>
            <a:r>
              <a:rPr lang="en-US" sz="3200" dirty="0" smtClean="0"/>
              <a:t>MS Teams</a:t>
            </a:r>
          </a:p>
          <a:p>
            <a:r>
              <a:rPr lang="en-US" sz="3600" dirty="0" smtClean="0"/>
              <a:t>Expenses/Warrants</a:t>
            </a:r>
          </a:p>
          <a:p>
            <a:pPr lvl="1"/>
            <a:r>
              <a:rPr lang="en-US" sz="3200" dirty="0" smtClean="0"/>
              <a:t>See training at Pittcon.org</a:t>
            </a:r>
          </a:p>
          <a:p>
            <a:pPr lvl="2"/>
            <a:r>
              <a:rPr lang="en-US" sz="2800" dirty="0" smtClean="0"/>
              <a:t>Under “Expenses”</a:t>
            </a:r>
          </a:p>
          <a:p>
            <a:pPr lvl="1"/>
            <a:endParaRPr lang="en-US" sz="3200" dirty="0" smtClean="0"/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Toolkit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1886" y="1318161"/>
            <a:ext cx="11103427" cy="5165766"/>
          </a:xfrm>
        </p:spPr>
        <p:txBody>
          <a:bodyPr>
            <a:normAutofit/>
          </a:bodyPr>
          <a:lstStyle/>
          <a:p>
            <a:r>
              <a:rPr lang="en-US" dirty="0" smtClean="0"/>
              <a:t>2020 Invoice Detail Spreadsheet</a:t>
            </a:r>
          </a:p>
          <a:p>
            <a:pPr lvl="1"/>
            <a:r>
              <a:rPr lang="en-US" dirty="0" smtClean="0"/>
              <a:t>Review charges from 2020</a:t>
            </a:r>
          </a:p>
          <a:p>
            <a:pPr lvl="1"/>
            <a:r>
              <a:rPr lang="en-US" dirty="0" smtClean="0"/>
              <a:t>Decide what you really need for 2021</a:t>
            </a:r>
          </a:p>
          <a:p>
            <a:pPr lvl="1"/>
            <a:r>
              <a:rPr lang="en-US" dirty="0" smtClean="0"/>
              <a:t>Identify lower cost options (if available)</a:t>
            </a:r>
          </a:p>
          <a:p>
            <a:pPr lvl="1"/>
            <a:r>
              <a:rPr lang="en-US" dirty="0" smtClean="0"/>
              <a:t>Identify and communicate what you do not need</a:t>
            </a:r>
          </a:p>
          <a:p>
            <a:pPr lvl="2"/>
            <a:r>
              <a:rPr lang="en-US" dirty="0" smtClean="0"/>
              <a:t>In contract specifications with vendors</a:t>
            </a:r>
          </a:p>
          <a:p>
            <a:pPr lvl="2"/>
            <a:r>
              <a:rPr lang="en-US" dirty="0" smtClean="0"/>
              <a:t>When Office equipment, A-V, Catering, etc. request forms go out</a:t>
            </a:r>
          </a:p>
          <a:p>
            <a:r>
              <a:rPr lang="en-US" dirty="0" smtClean="0"/>
              <a:t>Your Budgets</a:t>
            </a:r>
          </a:p>
          <a:p>
            <a:pPr lvl="1"/>
            <a:r>
              <a:rPr lang="en-US" dirty="0" smtClean="0"/>
              <a:t>Accomplish your as cost effectively as possible</a:t>
            </a:r>
          </a:p>
          <a:p>
            <a:pPr lvl="1"/>
            <a:r>
              <a:rPr lang="en-US" dirty="0" smtClean="0"/>
              <a:t>Beat your budget, if more $ needed, make a business case</a:t>
            </a:r>
          </a:p>
          <a:p>
            <a:pPr lvl="1"/>
            <a:r>
              <a:rPr lang="en-US" dirty="0" smtClean="0"/>
              <a:t>Communicate special needs if they arise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Toolkit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2021 Schedule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2" y="1509189"/>
            <a:ext cx="9157951" cy="38518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8621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079" y="1626919"/>
            <a:ext cx="10515600" cy="46551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Everyone done, back to Pittsburgh, on/by Thursday</a:t>
            </a:r>
          </a:p>
          <a:p>
            <a:r>
              <a:rPr lang="en-US" dirty="0" smtClean="0"/>
              <a:t>Impacts ALL Committees (GES, A-V needs)</a:t>
            </a:r>
          </a:p>
          <a:p>
            <a:r>
              <a:rPr lang="en-US" dirty="0" smtClean="0"/>
              <a:t>Most Impacted Committees (vendor contracts)</a:t>
            </a:r>
          </a:p>
          <a:p>
            <a:pPr lvl="1"/>
            <a:r>
              <a:rPr lang="en-US" dirty="0"/>
              <a:t>A-V</a:t>
            </a:r>
          </a:p>
          <a:p>
            <a:pPr lvl="1"/>
            <a:r>
              <a:rPr lang="en-US" dirty="0"/>
              <a:t>Committee Arrangements</a:t>
            </a:r>
          </a:p>
          <a:p>
            <a:pPr lvl="1"/>
            <a:r>
              <a:rPr lang="en-US" dirty="0" smtClean="0"/>
              <a:t>Communications Technology</a:t>
            </a:r>
          </a:p>
          <a:p>
            <a:pPr lvl="1"/>
            <a:r>
              <a:rPr lang="en-US" dirty="0" smtClean="0"/>
              <a:t>Expo</a:t>
            </a:r>
          </a:p>
          <a:p>
            <a:pPr lvl="1"/>
            <a:r>
              <a:rPr lang="en-US" dirty="0" smtClean="0"/>
              <a:t>Housing/Transportation</a:t>
            </a:r>
          </a:p>
          <a:p>
            <a:pPr lvl="1"/>
            <a:r>
              <a:rPr lang="en-US" dirty="0"/>
              <a:t>Short Courses</a:t>
            </a:r>
          </a:p>
          <a:p>
            <a:pPr lvl="1"/>
            <a:r>
              <a:rPr lang="en-US" dirty="0" smtClean="0"/>
              <a:t>Registration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PIE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Pittcon 2021 Schedule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Stuff Happens</a:t>
            </a:r>
          </a:p>
          <a:p>
            <a:pPr lvl="1"/>
            <a:r>
              <a:rPr lang="en-US" sz="3600" dirty="0" smtClean="0"/>
              <a:t>Reach out for help, if needed</a:t>
            </a:r>
            <a:endParaRPr lang="en-US" sz="3600" dirty="0"/>
          </a:p>
          <a:p>
            <a:pPr lvl="1"/>
            <a:r>
              <a:rPr lang="en-US" sz="3600" dirty="0" smtClean="0"/>
              <a:t>Reach out BEFORE your deadline</a:t>
            </a:r>
          </a:p>
          <a:p>
            <a:pPr lvl="2"/>
            <a:r>
              <a:rPr lang="en-US" sz="3200" dirty="0" smtClean="0"/>
              <a:t>Your Help Chain:</a:t>
            </a:r>
          </a:p>
          <a:p>
            <a:pPr lvl="3"/>
            <a:r>
              <a:rPr lang="en-US" sz="2800" dirty="0" smtClean="0"/>
              <a:t>Your committee</a:t>
            </a:r>
          </a:p>
          <a:p>
            <a:pPr lvl="3"/>
            <a:r>
              <a:rPr lang="en-US" sz="2800" dirty="0" smtClean="0"/>
              <a:t>Neal Dando</a:t>
            </a:r>
          </a:p>
          <a:p>
            <a:pPr lvl="3"/>
            <a:r>
              <a:rPr lang="en-US" sz="2800" dirty="0" smtClean="0"/>
              <a:t>Eli </a:t>
            </a:r>
            <a:r>
              <a:rPr lang="en-US" sz="2800" dirty="0" err="1" smtClean="0"/>
              <a:t>Absey</a:t>
            </a:r>
            <a:endParaRPr lang="en-US" sz="2800" dirty="0" smtClean="0"/>
          </a:p>
          <a:p>
            <a:pPr lvl="3"/>
            <a:r>
              <a:rPr lang="en-US" sz="2800" dirty="0" smtClean="0"/>
              <a:t>Jonell Kerkhoff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Help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34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Hesitate to Question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0" y="1116281"/>
            <a:ext cx="5946899" cy="574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97683" y="2565070"/>
            <a:ext cx="254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We’re in this together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702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 Ladner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2400" dirty="0" smtClean="0"/>
              <a:t>2009 Pittcon President</a:t>
            </a:r>
          </a:p>
          <a:p>
            <a:pPr lvl="8"/>
            <a:r>
              <a:rPr lang="en-US" sz="2400" dirty="0" smtClean="0"/>
              <a:t>2001-2 Chair SSP</a:t>
            </a:r>
          </a:p>
          <a:p>
            <a:pPr lvl="8"/>
            <a:r>
              <a:rPr lang="en-US" sz="2400" dirty="0" smtClean="0"/>
              <a:t>2000-1 Chair-elect SSP</a:t>
            </a:r>
          </a:p>
          <a:p>
            <a:pPr lvl="8"/>
            <a:endParaRPr lang="en-US" sz="2400" dirty="0"/>
          </a:p>
          <a:p>
            <a:pPr lvl="8"/>
            <a:r>
              <a:rPr lang="en-US" sz="2400" dirty="0" smtClean="0"/>
              <a:t>Ed will be very much missed by us all…</a:t>
            </a:r>
          </a:p>
          <a:p>
            <a:pPr marL="3657600" lvl="8" indent="0">
              <a:buNone/>
            </a:pPr>
            <a:r>
              <a:rPr lang="en-US" sz="2400" dirty="0" smtClean="0"/>
              <a:t>   a great friend and caring committee member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279469"/>
            <a:ext cx="3857793" cy="448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58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Dramatically Changing Landscape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482238" y="1987477"/>
            <a:ext cx="4592954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New bus, Taxi, Uber &amp; Lyft Terminal</a:t>
            </a:r>
          </a:p>
          <a:p>
            <a:r>
              <a:rPr lang="en-US" sz="2000" b="1" dirty="0" smtClean="0"/>
              <a:t>New Pedestrian Walkway</a:t>
            </a:r>
          </a:p>
          <a:p>
            <a:r>
              <a:rPr lang="en-US" sz="2000" b="1" dirty="0" smtClean="0"/>
              <a:t>Video Signage</a:t>
            </a:r>
          </a:p>
          <a:p>
            <a:r>
              <a:rPr lang="en-US" sz="2000" b="1" dirty="0" smtClean="0"/>
              <a:t>Water bottle filling stations</a:t>
            </a:r>
          </a:p>
          <a:p>
            <a:r>
              <a:rPr lang="en-US" sz="2000" b="1" dirty="0" smtClean="0"/>
              <a:t>All hotels within 1 mile of Conv. Center</a:t>
            </a:r>
            <a:endParaRPr lang="en-US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6" y="1260441"/>
            <a:ext cx="7307262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008" y="5949538"/>
            <a:ext cx="4365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Pittcon was last large show</a:t>
            </a:r>
          </a:p>
          <a:p>
            <a:r>
              <a:rPr lang="en-US" dirty="0" smtClean="0"/>
              <a:t>Pittcon will be first post </a:t>
            </a:r>
            <a:r>
              <a:rPr lang="en-US" dirty="0" err="1" smtClean="0"/>
              <a:t>Covid</a:t>
            </a:r>
            <a:r>
              <a:rPr lang="en-US" dirty="0" smtClean="0"/>
              <a:t> large show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6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079" y="1638795"/>
            <a:ext cx="6275355" cy="3491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Pittcon 2020 was the last</a:t>
            </a:r>
          </a:p>
          <a:p>
            <a:pPr marL="0" indent="0">
              <a:buNone/>
            </a:pPr>
            <a:r>
              <a:rPr lang="en-US" sz="3600" b="1" dirty="0" smtClean="0"/>
              <a:t>pre-</a:t>
            </a:r>
            <a:r>
              <a:rPr lang="en-US" sz="3600" b="1" dirty="0" err="1" smtClean="0"/>
              <a:t>Covid</a:t>
            </a:r>
            <a:r>
              <a:rPr lang="en-US" sz="3600" b="1" dirty="0" smtClean="0"/>
              <a:t> Conference</a:t>
            </a:r>
          </a:p>
          <a:p>
            <a:pPr marL="0" indent="0">
              <a:buNone/>
            </a:pPr>
            <a:r>
              <a:rPr lang="en-US" sz="3600" b="1" dirty="0" smtClean="0"/>
              <a:t>You will ever attend!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753" y="505941"/>
            <a:ext cx="6613068" cy="4614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New 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1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1079" y="1116282"/>
            <a:ext cx="10515600" cy="574171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Pittcon 2020</a:t>
            </a:r>
          </a:p>
          <a:p>
            <a:pPr lvl="1"/>
            <a:r>
              <a:rPr lang="en-US" b="1" dirty="0"/>
              <a:t>WU/KO cancelled</a:t>
            </a:r>
          </a:p>
          <a:p>
            <a:pPr lvl="1"/>
            <a:r>
              <a:rPr lang="en-US" b="1" dirty="0"/>
              <a:t>WU meeting (Teams) will be </a:t>
            </a:r>
            <a:r>
              <a:rPr lang="en-US" b="1" dirty="0" smtClean="0"/>
              <a:t>7/30/2020</a:t>
            </a:r>
          </a:p>
          <a:p>
            <a:r>
              <a:rPr lang="en-US" b="1" dirty="0"/>
              <a:t>Pittcon 2021</a:t>
            </a:r>
          </a:p>
          <a:p>
            <a:pPr lvl="1"/>
            <a:r>
              <a:rPr lang="en-US" b="1" dirty="0" smtClean="0"/>
              <a:t>A </a:t>
            </a:r>
            <a:r>
              <a:rPr lang="en-US" b="1" dirty="0"/>
              <a:t>General Committee </a:t>
            </a:r>
            <a:r>
              <a:rPr lang="en-US" b="1" dirty="0" smtClean="0"/>
              <a:t>KO (Virtual) meeting </a:t>
            </a:r>
            <a:r>
              <a:rPr lang="en-US" b="1" dirty="0"/>
              <a:t>will be held in </a:t>
            </a:r>
            <a:r>
              <a:rPr lang="en-US" b="1" dirty="0" smtClean="0"/>
              <a:t>August</a:t>
            </a:r>
          </a:p>
          <a:p>
            <a:pPr lvl="1"/>
            <a:r>
              <a:rPr lang="en-US" b="1" dirty="0" smtClean="0"/>
              <a:t>PC </a:t>
            </a:r>
            <a:r>
              <a:rPr lang="en-US" b="1" dirty="0"/>
              <a:t>Team working on hybrid conference for </a:t>
            </a:r>
            <a:r>
              <a:rPr lang="en-US" b="1" dirty="0" smtClean="0"/>
              <a:t>2021</a:t>
            </a:r>
          </a:p>
          <a:p>
            <a:pPr lvl="1"/>
            <a:r>
              <a:rPr lang="en-US" b="1" dirty="0" smtClean="0"/>
              <a:t>Contract re-negotiations – existing contracts</a:t>
            </a:r>
          </a:p>
          <a:p>
            <a:pPr lvl="1"/>
            <a:r>
              <a:rPr lang="en-US" b="1" dirty="0" smtClean="0"/>
              <a:t>New Contracts and Purchases</a:t>
            </a:r>
          </a:p>
          <a:p>
            <a:pPr lvl="2"/>
            <a:r>
              <a:rPr lang="en-US" b="1" dirty="0" smtClean="0"/>
              <a:t>Push as late a possible before </a:t>
            </a:r>
            <a:r>
              <a:rPr lang="en-US" b="1" dirty="0" err="1" smtClean="0"/>
              <a:t>committeing</a:t>
            </a:r>
            <a:endParaRPr lang="en-US" b="1" dirty="0" smtClean="0"/>
          </a:p>
          <a:p>
            <a:pPr lvl="2"/>
            <a:r>
              <a:rPr lang="en-US" b="1" dirty="0" smtClean="0"/>
              <a:t>Contracts:  Verify “escape clause” in event of </a:t>
            </a:r>
            <a:r>
              <a:rPr lang="en-US" b="1" dirty="0" err="1" smtClean="0"/>
              <a:t>Covid</a:t>
            </a:r>
            <a:r>
              <a:rPr lang="en-US" b="1" dirty="0" smtClean="0"/>
              <a:t>-related cancellation</a:t>
            </a:r>
            <a:endParaRPr lang="en-US" b="1" dirty="0"/>
          </a:p>
          <a:p>
            <a:pPr lvl="1"/>
            <a:r>
              <a:rPr lang="en-US" b="1" dirty="0" smtClean="0"/>
              <a:t>Lease </a:t>
            </a:r>
            <a:r>
              <a:rPr lang="en-US" b="1" dirty="0"/>
              <a:t>re-negotiation </a:t>
            </a:r>
            <a:r>
              <a:rPr lang="en-US" b="1" dirty="0" smtClean="0"/>
              <a:t>underway</a:t>
            </a:r>
          </a:p>
          <a:p>
            <a:pPr lvl="1"/>
            <a:r>
              <a:rPr lang="en-US" b="1" dirty="0" smtClean="0"/>
              <a:t>Financial Infrastructure &amp; Process Optimization</a:t>
            </a:r>
          </a:p>
          <a:p>
            <a:pPr lvl="1"/>
            <a:r>
              <a:rPr lang="en-US" b="1" dirty="0" smtClean="0"/>
              <a:t>2021 </a:t>
            </a:r>
            <a:r>
              <a:rPr lang="en-US" b="1" dirty="0"/>
              <a:t>Budget released to Chairs</a:t>
            </a:r>
          </a:p>
          <a:p>
            <a:pPr lvl="1"/>
            <a:r>
              <a:rPr lang="en-US" b="1" dirty="0"/>
              <a:t>2021 Roster ready for </a:t>
            </a:r>
            <a:r>
              <a:rPr lang="en-US" b="1" dirty="0" smtClean="0"/>
              <a:t>release</a:t>
            </a:r>
          </a:p>
          <a:p>
            <a:pPr lvl="1"/>
            <a:r>
              <a:rPr lang="en-US" b="1" dirty="0" smtClean="0"/>
              <a:t>2021 Expo Status</a:t>
            </a:r>
          </a:p>
          <a:p>
            <a:pPr lvl="2"/>
            <a:r>
              <a:rPr lang="en-US" b="1" dirty="0" smtClean="0"/>
              <a:t>470 booth</a:t>
            </a:r>
          </a:p>
          <a:p>
            <a:pPr lvl="2"/>
            <a:r>
              <a:rPr lang="en-US" b="1" dirty="0" smtClean="0"/>
              <a:t>5 seminar rooms</a:t>
            </a:r>
          </a:p>
          <a:p>
            <a:pPr lvl="1"/>
            <a:r>
              <a:rPr lang="en-US" b="1" dirty="0" smtClean="0"/>
              <a:t>2021 Program status</a:t>
            </a:r>
          </a:p>
          <a:p>
            <a:pPr lvl="2"/>
            <a:r>
              <a:rPr lang="en-US" b="1" dirty="0" smtClean="0"/>
              <a:t>40 symposia accepted</a:t>
            </a:r>
          </a:p>
          <a:p>
            <a:pPr lvl="2"/>
            <a:r>
              <a:rPr lang="en-US" b="1" dirty="0" smtClean="0"/>
              <a:t>15 award symposia</a:t>
            </a:r>
          </a:p>
          <a:p>
            <a:pPr lvl="2"/>
            <a:r>
              <a:rPr lang="en-US" b="1" dirty="0" smtClean="0"/>
              <a:t>Call for papers open</a:t>
            </a:r>
          </a:p>
          <a:p>
            <a:pPr lvl="2"/>
            <a:endParaRPr lang="en-US" b="1" dirty="0" smtClean="0"/>
          </a:p>
          <a:p>
            <a:pPr lvl="2"/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1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0" y="505941"/>
            <a:ext cx="6881853" cy="4614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for </a:t>
            </a:r>
            <a:r>
              <a:rPr lang="en-US" dirty="0"/>
              <a:t>N</a:t>
            </a:r>
            <a:r>
              <a:rPr lang="en-US" dirty="0" smtClean="0"/>
              <a:t>ew Ideas &amp; Processes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32" y="1179616"/>
            <a:ext cx="5569625" cy="567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9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Process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454" y="1378366"/>
            <a:ext cx="10515600" cy="505806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Benchmarking study completed in June</a:t>
            </a:r>
          </a:p>
          <a:p>
            <a:pPr lvl="1"/>
            <a:r>
              <a:rPr lang="en-US" dirty="0" smtClean="0"/>
              <a:t>A number of opportunities for improvement were identified</a:t>
            </a:r>
          </a:p>
          <a:p>
            <a:pPr lvl="1"/>
            <a:r>
              <a:rPr lang="en-US" dirty="0" smtClean="0"/>
              <a:t>The above improvements (if implemented) should reduce time required for accounting/reporting/closing processes</a:t>
            </a:r>
          </a:p>
          <a:p>
            <a:r>
              <a:rPr lang="en-US" dirty="0" smtClean="0"/>
              <a:t>A next phase project was outlined</a:t>
            </a:r>
          </a:p>
          <a:p>
            <a:pPr lvl="1"/>
            <a:r>
              <a:rPr lang="en-US" dirty="0" smtClean="0"/>
              <a:t>QB online</a:t>
            </a:r>
          </a:p>
          <a:p>
            <a:pPr lvl="1"/>
            <a:r>
              <a:rPr lang="en-US" dirty="0" smtClean="0"/>
              <a:t>QB training and certification</a:t>
            </a:r>
          </a:p>
          <a:p>
            <a:pPr lvl="1"/>
            <a:r>
              <a:rPr lang="en-US" dirty="0" smtClean="0"/>
              <a:t>New Chart of Accounts</a:t>
            </a:r>
          </a:p>
          <a:p>
            <a:pPr lvl="1"/>
            <a:r>
              <a:rPr lang="en-US" dirty="0" smtClean="0"/>
              <a:t>Revised coding</a:t>
            </a:r>
          </a:p>
          <a:p>
            <a:pPr lvl="1"/>
            <a:r>
              <a:rPr lang="en-US" dirty="0" smtClean="0"/>
              <a:t>Monthly accounting process outline</a:t>
            </a:r>
          </a:p>
          <a:p>
            <a:pPr lvl="1"/>
            <a:r>
              <a:rPr lang="en-US" dirty="0" smtClean="0"/>
              <a:t>Optimized closing processes</a:t>
            </a:r>
          </a:p>
          <a:p>
            <a:pPr lvl="1"/>
            <a:r>
              <a:rPr lang="en-US" dirty="0" smtClean="0"/>
              <a:t>Optimized reporting processes</a:t>
            </a:r>
          </a:p>
          <a:p>
            <a:pPr lvl="1"/>
            <a:r>
              <a:rPr lang="en-US" dirty="0" smtClean="0"/>
              <a:t>To start late July, early August.  </a:t>
            </a:r>
          </a:p>
          <a:p>
            <a:pPr lvl="1"/>
            <a:r>
              <a:rPr lang="en-US" dirty="0" smtClean="0"/>
              <a:t>On-site consulting visits commence Aug 12</a:t>
            </a:r>
            <a:endParaRPr lang="en-US" dirty="0"/>
          </a:p>
          <a:p>
            <a:pPr lvl="1"/>
            <a:r>
              <a:rPr lang="en-US" dirty="0" smtClean="0"/>
              <a:t>Three month duration target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4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078" y="1104406"/>
            <a:ext cx="10764228" cy="5753594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Joe Cox – dedicated to: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QB online certification/conversion to QB on-line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Implementing revised Chart of Accounts/coding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Developing/documenting new processes and schedules</a:t>
            </a:r>
          </a:p>
          <a:p>
            <a:pPr marL="0" indent="0">
              <a:buNone/>
            </a:pPr>
            <a:r>
              <a:rPr lang="en-US" dirty="0" smtClean="0"/>
              <a:t>Shelley Simpson-Forget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Hybrid Conference (w/Scott)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Program interface updates (A2Z)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No </a:t>
            </a:r>
            <a:r>
              <a:rPr lang="en-US" b="1" dirty="0" err="1" smtClean="0"/>
              <a:t>Insite</a:t>
            </a:r>
            <a:r>
              <a:rPr lang="en-US" b="1" dirty="0" smtClean="0"/>
              <a:t>, warrant, expense, etc. calls to Joe</a:t>
            </a:r>
          </a:p>
          <a:p>
            <a:pPr marL="0" indent="0">
              <a:buNone/>
            </a:pPr>
            <a:r>
              <a:rPr lang="en-US" b="1" dirty="0" smtClean="0"/>
              <a:t>No Office, Teams, computer, etc. calls/visits to Shelley or Scott</a:t>
            </a:r>
          </a:p>
          <a:p>
            <a:pPr marL="0" indent="0">
              <a:buNone/>
            </a:pPr>
            <a:r>
              <a:rPr lang="en-US" dirty="0" smtClean="0"/>
              <a:t>Office door will remain locked.  </a:t>
            </a:r>
            <a:r>
              <a:rPr lang="en-US" u="sng" dirty="0" smtClean="0"/>
              <a:t>No un-announced distractions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040" y="403761"/>
            <a:ext cx="7238113" cy="498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Office Staff/Committee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3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1886" y="1318161"/>
            <a:ext cx="11103427" cy="51657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Anti-virus protection</a:t>
            </a:r>
          </a:p>
          <a:p>
            <a:pPr lvl="1"/>
            <a:r>
              <a:rPr lang="en-US" dirty="0" smtClean="0"/>
              <a:t>Do not open attachments unless you know the source</a:t>
            </a:r>
          </a:p>
          <a:p>
            <a:pPr lvl="1"/>
            <a:r>
              <a:rPr lang="en-US" dirty="0" smtClean="0">
                <a:hlinkClick r:id="rId2"/>
              </a:rPr>
              <a:t>www.webroot.com</a:t>
            </a:r>
            <a:endParaRPr lang="en-US" dirty="0" smtClean="0"/>
          </a:p>
          <a:p>
            <a:r>
              <a:rPr lang="en-US" dirty="0" smtClean="0"/>
              <a:t>E-mail</a:t>
            </a:r>
          </a:p>
          <a:p>
            <a:pPr lvl="1"/>
            <a:r>
              <a:rPr lang="en-US" dirty="0" smtClean="0"/>
              <a:t>Committee Chairs/Chair-elects</a:t>
            </a:r>
          </a:p>
          <a:p>
            <a:pPr lvl="2"/>
            <a:r>
              <a:rPr lang="en-US" dirty="0" smtClean="0"/>
              <a:t>No company info/taglines in Pittcon e-mail communications</a:t>
            </a:r>
          </a:p>
          <a:p>
            <a:pPr lvl="1"/>
            <a:r>
              <a:rPr lang="en-US" dirty="0" smtClean="0"/>
              <a:t>All e-mail, Teams, software questions to John </a:t>
            </a:r>
            <a:r>
              <a:rPr lang="en-US" dirty="0" err="1" smtClean="0"/>
              <a:t>Sember</a:t>
            </a:r>
            <a:r>
              <a:rPr lang="en-US" dirty="0" smtClean="0"/>
              <a:t> </a:t>
            </a:r>
            <a:r>
              <a:rPr lang="en-US" u="sng" dirty="0" smtClean="0"/>
              <a:t>not</a:t>
            </a:r>
            <a:r>
              <a:rPr lang="en-US" dirty="0" smtClean="0"/>
              <a:t> Shelley</a:t>
            </a:r>
          </a:p>
          <a:p>
            <a:r>
              <a:rPr lang="en-US" dirty="0" smtClean="0"/>
              <a:t>Meetings</a:t>
            </a:r>
          </a:p>
          <a:p>
            <a:pPr lvl="1"/>
            <a:r>
              <a:rPr lang="en-US" dirty="0" smtClean="0"/>
              <a:t>Video Meetings – MS Teams</a:t>
            </a:r>
          </a:p>
          <a:p>
            <a:pPr lvl="1"/>
            <a:r>
              <a:rPr lang="en-US" dirty="0" smtClean="0"/>
              <a:t>Conference Calling</a:t>
            </a:r>
          </a:p>
          <a:p>
            <a:pPr lvl="2"/>
            <a:r>
              <a:rPr lang="en-US" dirty="0" smtClean="0">
                <a:hlinkClick r:id="rId3"/>
              </a:rPr>
              <a:t>www.freeconferencecall.com</a:t>
            </a:r>
            <a:endParaRPr lang="en-US" dirty="0" smtClean="0"/>
          </a:p>
          <a:p>
            <a:pPr lvl="1"/>
            <a:r>
              <a:rPr lang="en-US" dirty="0" smtClean="0"/>
              <a:t>Conference office – up to 20</a:t>
            </a:r>
          </a:p>
          <a:p>
            <a:pPr lvl="1"/>
            <a:r>
              <a:rPr lang="en-US" dirty="0" smtClean="0"/>
              <a:t>Rec333 – larger meetings (30-40)</a:t>
            </a:r>
          </a:p>
          <a:p>
            <a:r>
              <a:rPr lang="en-US" dirty="0" smtClean="0"/>
              <a:t>Business Cards </a:t>
            </a:r>
          </a:p>
          <a:p>
            <a:pPr lvl="1"/>
            <a:r>
              <a:rPr lang="en-US" dirty="0" smtClean="0"/>
              <a:t>Valarie Cassidy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Toolkit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ITTCON">
      <a:dk1>
        <a:srgbClr val="000000"/>
      </a:dk1>
      <a:lt1>
        <a:sysClr val="window" lastClr="FFFFFF"/>
      </a:lt1>
      <a:dk2>
        <a:srgbClr val="44546A"/>
      </a:dk2>
      <a:lt2>
        <a:srgbClr val="FFFFFF"/>
      </a:lt2>
      <a:accent1>
        <a:srgbClr val="FDC506"/>
      </a:accent1>
      <a:accent2>
        <a:srgbClr val="FF000D"/>
      </a:accent2>
      <a:accent3>
        <a:srgbClr val="003863"/>
      </a:accent3>
      <a:accent4>
        <a:srgbClr val="00B4FF"/>
      </a:accent4>
      <a:accent5>
        <a:srgbClr val="78BB32"/>
      </a:accent5>
      <a:accent6>
        <a:srgbClr val="81275E"/>
      </a:accent6>
      <a:hlink>
        <a:srgbClr val="00B4FF"/>
      </a:hlink>
      <a:folHlink>
        <a:srgbClr val="00B4FF"/>
      </a:folHlink>
    </a:clrScheme>
    <a:fontScheme name="Custom 3">
      <a:majorFont>
        <a:latin typeface="Britannic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3525</TotalTime>
  <Words>594</Words>
  <Application>Microsoft Office PowerPoint</Application>
  <PresentationFormat>Custom</PresentationFormat>
  <Paragraphs>153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Pittcon 2021 1st Chair/Chair-elect meeting</vt:lpstr>
      <vt:lpstr>Ed Ladner</vt:lpstr>
      <vt:lpstr>Dramatically Changing Landscape</vt:lpstr>
      <vt:lpstr>A New Normal</vt:lpstr>
      <vt:lpstr>Status Updates</vt:lpstr>
      <vt:lpstr>Time for New Ideas &amp; Processes</vt:lpstr>
      <vt:lpstr>Financial Process Optimization</vt:lpstr>
      <vt:lpstr>Office Staff/Committee Expectations</vt:lpstr>
      <vt:lpstr>Your Toolkit</vt:lpstr>
      <vt:lpstr>Your Toolkit</vt:lpstr>
      <vt:lpstr>Your Toolkit</vt:lpstr>
      <vt:lpstr>Your Toolkit</vt:lpstr>
      <vt:lpstr>2021 Schedule </vt:lpstr>
      <vt:lpstr>Pittcon 2021 Schedule </vt:lpstr>
      <vt:lpstr>Help Chain</vt:lpstr>
      <vt:lpstr>Don’t Hesitate to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Maranda Flamm</dc:creator>
  <cp:lastModifiedBy>Windows User</cp:lastModifiedBy>
  <cp:revision>78</cp:revision>
  <dcterms:created xsi:type="dcterms:W3CDTF">2019-04-24T19:06:54Z</dcterms:created>
  <dcterms:modified xsi:type="dcterms:W3CDTF">2020-07-16T21:52:37Z</dcterms:modified>
</cp:coreProperties>
</file>