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83" r:id="rId15"/>
    <p:sldId id="268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nda Flamm" initials="MF" lastIdx="1" clrIdx="0">
    <p:extLst>
      <p:ext uri="{19B8F6BF-5375-455C-9EA6-DF929625EA0E}">
        <p15:presenceInfo xmlns:p15="http://schemas.microsoft.com/office/powerpoint/2012/main" userId="S-1-5-21-1229272821-261903793-682003330-3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pittcon.org/exhibitor/esrc/" TargetMode="External"/><Relationship Id="rId1" Type="http://schemas.openxmlformats.org/officeDocument/2006/relationships/hyperlink" Target="https://pittcon.org/exhibitor/marketing-tool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75B75-085E-4C98-A55A-0F5C079F9C79}" type="doc">
      <dgm:prSet loTypeId="urn:microsoft.com/office/officeart/2005/8/layout/hProcess9" loCatId="process" qsTypeId="urn:microsoft.com/office/officeart/2005/8/quickstyle/simple4" qsCatId="simple" csTypeId="urn:microsoft.com/office/officeart/2005/8/colors/colorful3" csCatId="colorful" phldr="1"/>
      <dgm:spPr/>
    </dgm:pt>
    <dgm:pt modelId="{7C0A333F-4D65-4A90-994D-055AF271CB84}">
      <dgm:prSet phldrT="[Text]"/>
      <dgm:spPr>
        <a:solidFill>
          <a:srgbClr val="00B4E1"/>
        </a:solidFill>
      </dgm:spPr>
      <dgm:t>
        <a:bodyPr/>
        <a:lstStyle/>
        <a:p>
          <a:r>
            <a:rPr lang="en-US" dirty="0" smtClean="0"/>
            <a:t>Promote Your Booth</a:t>
          </a:r>
          <a:endParaRPr lang="en-US" dirty="0"/>
        </a:p>
      </dgm:t>
    </dgm:pt>
    <dgm:pt modelId="{3374B02B-6DF1-4B8A-8412-E1A646727358}" type="parTrans" cxnId="{A0459468-5136-4786-B57C-3B0114FB9AA4}">
      <dgm:prSet/>
      <dgm:spPr/>
      <dgm:t>
        <a:bodyPr/>
        <a:lstStyle/>
        <a:p>
          <a:endParaRPr lang="en-US"/>
        </a:p>
      </dgm:t>
    </dgm:pt>
    <dgm:pt modelId="{55BAB29E-2118-4D0D-ACBF-5189242C93E1}" type="sibTrans" cxnId="{A0459468-5136-4786-B57C-3B0114FB9AA4}">
      <dgm:prSet/>
      <dgm:spPr/>
      <dgm:t>
        <a:bodyPr/>
        <a:lstStyle/>
        <a:p>
          <a:endParaRPr lang="en-US"/>
        </a:p>
      </dgm:t>
    </dgm:pt>
    <dgm:pt modelId="{B30746F1-E0D2-48F3-94EB-54A037DFB8EC}">
      <dgm:prSet phldrT="[Text]"/>
      <dgm:spPr>
        <a:solidFill>
          <a:srgbClr val="FF5300"/>
        </a:solidFill>
      </dgm:spPr>
      <dgm:t>
        <a:bodyPr/>
        <a:lstStyle/>
        <a:p>
          <a:r>
            <a:rPr lang="en-US" dirty="0" smtClean="0"/>
            <a:t>Drive Booth Visits</a:t>
          </a:r>
          <a:endParaRPr lang="en-US" dirty="0"/>
        </a:p>
      </dgm:t>
    </dgm:pt>
    <dgm:pt modelId="{41203692-7A11-4E21-B707-DEB2A0C95F37}" type="parTrans" cxnId="{4A2A5C40-F3A7-467D-B552-80EB9CF0C953}">
      <dgm:prSet/>
      <dgm:spPr/>
      <dgm:t>
        <a:bodyPr/>
        <a:lstStyle/>
        <a:p>
          <a:endParaRPr lang="en-US"/>
        </a:p>
      </dgm:t>
    </dgm:pt>
    <dgm:pt modelId="{A5D1D9B5-A788-4C15-98D3-ADD8333792BA}" type="sibTrans" cxnId="{4A2A5C40-F3A7-467D-B552-80EB9CF0C953}">
      <dgm:prSet/>
      <dgm:spPr/>
      <dgm:t>
        <a:bodyPr/>
        <a:lstStyle/>
        <a:p>
          <a:endParaRPr lang="en-US"/>
        </a:p>
      </dgm:t>
    </dgm:pt>
    <dgm:pt modelId="{FEA3799D-4216-4A91-9283-D151CED114FD}">
      <dgm:prSet phldrT="[Text]"/>
      <dgm:spPr>
        <a:solidFill>
          <a:srgbClr val="003863"/>
        </a:solidFill>
      </dgm:spPr>
      <dgm:t>
        <a:bodyPr/>
        <a:lstStyle/>
        <a:p>
          <a:r>
            <a:rPr lang="en-US" dirty="0" smtClean="0"/>
            <a:t>Increase ROI</a:t>
          </a:r>
          <a:endParaRPr lang="en-US" dirty="0"/>
        </a:p>
      </dgm:t>
    </dgm:pt>
    <dgm:pt modelId="{D7445BFB-A0AD-46D7-8376-601A74F30A38}" type="parTrans" cxnId="{5C0D3912-8D67-4584-9805-63746D0662C8}">
      <dgm:prSet/>
      <dgm:spPr/>
      <dgm:t>
        <a:bodyPr/>
        <a:lstStyle/>
        <a:p>
          <a:endParaRPr lang="en-US"/>
        </a:p>
      </dgm:t>
    </dgm:pt>
    <dgm:pt modelId="{4D8F4D42-201C-4F32-A0B2-0C58537D6407}" type="sibTrans" cxnId="{5C0D3912-8D67-4584-9805-63746D0662C8}">
      <dgm:prSet/>
      <dgm:spPr/>
      <dgm:t>
        <a:bodyPr/>
        <a:lstStyle/>
        <a:p>
          <a:endParaRPr lang="en-US"/>
        </a:p>
      </dgm:t>
    </dgm:pt>
    <dgm:pt modelId="{49C25181-6210-44EB-9CAB-894D83681F3C}" type="pres">
      <dgm:prSet presAssocID="{C6A75B75-085E-4C98-A55A-0F5C079F9C79}" presName="CompostProcess" presStyleCnt="0">
        <dgm:presLayoutVars>
          <dgm:dir/>
          <dgm:resizeHandles val="exact"/>
        </dgm:presLayoutVars>
      </dgm:prSet>
      <dgm:spPr/>
    </dgm:pt>
    <dgm:pt modelId="{940113CA-63F3-473A-A0A2-3573E4079B35}" type="pres">
      <dgm:prSet presAssocID="{C6A75B75-085E-4C98-A55A-0F5C079F9C79}" presName="arrow" presStyleLbl="bgShp" presStyleIdx="0" presStyleCnt="1"/>
      <dgm:spPr/>
    </dgm:pt>
    <dgm:pt modelId="{A17F61BF-8DE4-4C95-BE3A-77D9FE2C2D5E}" type="pres">
      <dgm:prSet presAssocID="{C6A75B75-085E-4C98-A55A-0F5C079F9C79}" presName="linearProcess" presStyleCnt="0"/>
      <dgm:spPr/>
    </dgm:pt>
    <dgm:pt modelId="{5DC3AD85-FB50-4122-99FB-56BCF6B9D4C4}" type="pres">
      <dgm:prSet presAssocID="{7C0A333F-4D65-4A90-994D-055AF271CB8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986AB-02B6-470B-AF00-065490D6E9A6}" type="pres">
      <dgm:prSet presAssocID="{55BAB29E-2118-4D0D-ACBF-5189242C93E1}" presName="sibTrans" presStyleCnt="0"/>
      <dgm:spPr/>
    </dgm:pt>
    <dgm:pt modelId="{48AB4951-5831-4FF6-BE20-E59A845F88FE}" type="pres">
      <dgm:prSet presAssocID="{B30746F1-E0D2-48F3-94EB-54A037DFB8E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DD800-EAAB-4FE7-9F98-B5DDAA8F0191}" type="pres">
      <dgm:prSet presAssocID="{A5D1D9B5-A788-4C15-98D3-ADD8333792BA}" presName="sibTrans" presStyleCnt="0"/>
      <dgm:spPr/>
    </dgm:pt>
    <dgm:pt modelId="{915199FF-5C67-42BF-A3B6-CBC99BAA1A25}" type="pres">
      <dgm:prSet presAssocID="{FEA3799D-4216-4A91-9283-D151CED114F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D3912-8D67-4584-9805-63746D0662C8}" srcId="{C6A75B75-085E-4C98-A55A-0F5C079F9C79}" destId="{FEA3799D-4216-4A91-9283-D151CED114FD}" srcOrd="2" destOrd="0" parTransId="{D7445BFB-A0AD-46D7-8376-601A74F30A38}" sibTransId="{4D8F4D42-201C-4F32-A0B2-0C58537D6407}"/>
    <dgm:cxn modelId="{A6D54495-91B8-4218-9ADE-F7B73199ACBF}" type="presOf" srcId="{7C0A333F-4D65-4A90-994D-055AF271CB84}" destId="{5DC3AD85-FB50-4122-99FB-56BCF6B9D4C4}" srcOrd="0" destOrd="0" presId="urn:microsoft.com/office/officeart/2005/8/layout/hProcess9"/>
    <dgm:cxn modelId="{4A2A5C40-F3A7-467D-B552-80EB9CF0C953}" srcId="{C6A75B75-085E-4C98-A55A-0F5C079F9C79}" destId="{B30746F1-E0D2-48F3-94EB-54A037DFB8EC}" srcOrd="1" destOrd="0" parTransId="{41203692-7A11-4E21-B707-DEB2A0C95F37}" sibTransId="{A5D1D9B5-A788-4C15-98D3-ADD8333792BA}"/>
    <dgm:cxn modelId="{78FEFBEC-475A-4143-8634-AE478C244201}" type="presOf" srcId="{FEA3799D-4216-4A91-9283-D151CED114FD}" destId="{915199FF-5C67-42BF-A3B6-CBC99BAA1A25}" srcOrd="0" destOrd="0" presId="urn:microsoft.com/office/officeart/2005/8/layout/hProcess9"/>
    <dgm:cxn modelId="{6011406F-8E5B-4F9F-9CE3-572C51340E97}" type="presOf" srcId="{C6A75B75-085E-4C98-A55A-0F5C079F9C79}" destId="{49C25181-6210-44EB-9CAB-894D83681F3C}" srcOrd="0" destOrd="0" presId="urn:microsoft.com/office/officeart/2005/8/layout/hProcess9"/>
    <dgm:cxn modelId="{A0459468-5136-4786-B57C-3B0114FB9AA4}" srcId="{C6A75B75-085E-4C98-A55A-0F5C079F9C79}" destId="{7C0A333F-4D65-4A90-994D-055AF271CB84}" srcOrd="0" destOrd="0" parTransId="{3374B02B-6DF1-4B8A-8412-E1A646727358}" sibTransId="{55BAB29E-2118-4D0D-ACBF-5189242C93E1}"/>
    <dgm:cxn modelId="{D154536A-B803-4238-A74B-C64ED07ED1F8}" type="presOf" srcId="{B30746F1-E0D2-48F3-94EB-54A037DFB8EC}" destId="{48AB4951-5831-4FF6-BE20-E59A845F88FE}" srcOrd="0" destOrd="0" presId="urn:microsoft.com/office/officeart/2005/8/layout/hProcess9"/>
    <dgm:cxn modelId="{F2D48ED5-CD16-46FD-83CC-DC8A4EC49C32}" type="presParOf" srcId="{49C25181-6210-44EB-9CAB-894D83681F3C}" destId="{940113CA-63F3-473A-A0A2-3573E4079B35}" srcOrd="0" destOrd="0" presId="urn:microsoft.com/office/officeart/2005/8/layout/hProcess9"/>
    <dgm:cxn modelId="{BBDDD205-8422-4A5E-A627-F18DB0D3BE7F}" type="presParOf" srcId="{49C25181-6210-44EB-9CAB-894D83681F3C}" destId="{A17F61BF-8DE4-4C95-BE3A-77D9FE2C2D5E}" srcOrd="1" destOrd="0" presId="urn:microsoft.com/office/officeart/2005/8/layout/hProcess9"/>
    <dgm:cxn modelId="{10471B37-7E8C-4FDF-9E6B-7A740C6EA55D}" type="presParOf" srcId="{A17F61BF-8DE4-4C95-BE3A-77D9FE2C2D5E}" destId="{5DC3AD85-FB50-4122-99FB-56BCF6B9D4C4}" srcOrd="0" destOrd="0" presId="urn:microsoft.com/office/officeart/2005/8/layout/hProcess9"/>
    <dgm:cxn modelId="{535A9F2A-F0F6-4FBC-952E-9F07B36EA08B}" type="presParOf" srcId="{A17F61BF-8DE4-4C95-BE3A-77D9FE2C2D5E}" destId="{4AC986AB-02B6-470B-AF00-065490D6E9A6}" srcOrd="1" destOrd="0" presId="urn:microsoft.com/office/officeart/2005/8/layout/hProcess9"/>
    <dgm:cxn modelId="{FD2075C4-8BD6-4544-A636-BE236F073FE2}" type="presParOf" srcId="{A17F61BF-8DE4-4C95-BE3A-77D9FE2C2D5E}" destId="{48AB4951-5831-4FF6-BE20-E59A845F88FE}" srcOrd="2" destOrd="0" presId="urn:microsoft.com/office/officeart/2005/8/layout/hProcess9"/>
    <dgm:cxn modelId="{7CBFE912-600E-4EEE-8E13-7366F6061668}" type="presParOf" srcId="{A17F61BF-8DE4-4C95-BE3A-77D9FE2C2D5E}" destId="{48EDD800-EAAB-4FE7-9F98-B5DDAA8F0191}" srcOrd="3" destOrd="0" presId="urn:microsoft.com/office/officeart/2005/8/layout/hProcess9"/>
    <dgm:cxn modelId="{3CCF28F1-C62E-4E0B-8BA5-9BEF6A69BCAA}" type="presParOf" srcId="{A17F61BF-8DE4-4C95-BE3A-77D9FE2C2D5E}" destId="{915199FF-5C67-42BF-A3B6-CBC99BAA1A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7FA6C-40E6-4842-B150-24DA02BBB019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CEF4FBDD-44A9-4DC9-98E8-3C9FADB1BE06}">
      <dgm:prSet phldrT="[Text]" custT="1"/>
      <dgm:spPr>
        <a:solidFill>
          <a:srgbClr val="00B4E1"/>
        </a:solidFill>
      </dgm:spPr>
      <dgm:t>
        <a:bodyPr/>
        <a:lstStyle/>
        <a:p>
          <a:r>
            <a:rPr lang="en-US" sz="2500" b="1" dirty="0" smtClean="0"/>
            <a:t>Pre-show</a:t>
          </a:r>
        </a:p>
        <a:p>
          <a:r>
            <a:rPr lang="en-US" sz="2500" b="1" dirty="0" smtClean="0"/>
            <a:t>Marketing</a:t>
          </a:r>
          <a:endParaRPr lang="en-US" sz="2500" b="1" dirty="0"/>
        </a:p>
      </dgm:t>
    </dgm:pt>
    <dgm:pt modelId="{AE7E8A2B-6359-46EC-9F84-91B9829367FB}" type="parTrans" cxnId="{4963A761-510A-4CEF-BE73-844B586549CE}">
      <dgm:prSet/>
      <dgm:spPr/>
      <dgm:t>
        <a:bodyPr/>
        <a:lstStyle/>
        <a:p>
          <a:endParaRPr lang="en-US" sz="2500"/>
        </a:p>
      </dgm:t>
    </dgm:pt>
    <dgm:pt modelId="{646C467C-DB73-44C7-BF57-C251181AE579}" type="sibTrans" cxnId="{4963A761-510A-4CEF-BE73-844B586549CE}">
      <dgm:prSet/>
      <dgm:spPr/>
      <dgm:t>
        <a:bodyPr/>
        <a:lstStyle/>
        <a:p>
          <a:endParaRPr lang="en-US" sz="2500"/>
        </a:p>
      </dgm:t>
    </dgm:pt>
    <dgm:pt modelId="{5CAE6198-7D8D-44F3-B6DE-29CECE0EEECF}">
      <dgm:prSet phldrT="[Text]" custT="1"/>
      <dgm:spPr>
        <a:solidFill>
          <a:srgbClr val="FF5300"/>
        </a:solidFill>
      </dgm:spPr>
      <dgm:t>
        <a:bodyPr/>
        <a:lstStyle/>
        <a:p>
          <a:r>
            <a:rPr lang="en-US" sz="2500" b="1" dirty="0" smtClean="0"/>
            <a:t>In-show</a:t>
          </a:r>
        </a:p>
        <a:p>
          <a:r>
            <a:rPr lang="en-US" sz="2500" b="1" dirty="0" smtClean="0"/>
            <a:t>Marketing</a:t>
          </a:r>
          <a:endParaRPr lang="en-US" sz="2500" b="1" dirty="0"/>
        </a:p>
      </dgm:t>
    </dgm:pt>
    <dgm:pt modelId="{7954EBC6-5E78-4B26-AD9D-6C93E4EC0528}" type="parTrans" cxnId="{EBD7AEA6-0D72-4095-9BEC-F52951CDF3ED}">
      <dgm:prSet/>
      <dgm:spPr/>
      <dgm:t>
        <a:bodyPr/>
        <a:lstStyle/>
        <a:p>
          <a:endParaRPr lang="en-US" sz="2500"/>
        </a:p>
      </dgm:t>
    </dgm:pt>
    <dgm:pt modelId="{84CC1AA9-47F6-46EF-BD83-8482CCB450EE}" type="sibTrans" cxnId="{EBD7AEA6-0D72-4095-9BEC-F52951CDF3ED}">
      <dgm:prSet/>
      <dgm:spPr/>
      <dgm:t>
        <a:bodyPr/>
        <a:lstStyle/>
        <a:p>
          <a:endParaRPr lang="en-US" sz="2500"/>
        </a:p>
      </dgm:t>
    </dgm:pt>
    <dgm:pt modelId="{B32B5A4B-78B6-4FF6-A0CE-282B74DB8791}" type="pres">
      <dgm:prSet presAssocID="{8C07FA6C-40E6-4842-B150-24DA02BBB019}" presName="Name0" presStyleCnt="0">
        <dgm:presLayoutVars>
          <dgm:dir/>
          <dgm:animLvl val="lvl"/>
          <dgm:resizeHandles val="exact"/>
        </dgm:presLayoutVars>
      </dgm:prSet>
      <dgm:spPr/>
    </dgm:pt>
    <dgm:pt modelId="{BB1BB8D6-3F9C-438F-847A-3C43736483D8}" type="pres">
      <dgm:prSet presAssocID="{CEF4FBDD-44A9-4DC9-98E8-3C9FADB1BE0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B92D2-FC0F-4B6C-AD97-29B3A8822C91}" type="pres">
      <dgm:prSet presAssocID="{646C467C-DB73-44C7-BF57-C251181AE579}" presName="parTxOnlySpace" presStyleCnt="0"/>
      <dgm:spPr/>
    </dgm:pt>
    <dgm:pt modelId="{08C0406E-E54E-452D-A185-707F792501A8}" type="pres">
      <dgm:prSet presAssocID="{5CAE6198-7D8D-44F3-B6DE-29CECE0EEEC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3A761-510A-4CEF-BE73-844B586549CE}" srcId="{8C07FA6C-40E6-4842-B150-24DA02BBB019}" destId="{CEF4FBDD-44A9-4DC9-98E8-3C9FADB1BE06}" srcOrd="0" destOrd="0" parTransId="{AE7E8A2B-6359-46EC-9F84-91B9829367FB}" sibTransId="{646C467C-DB73-44C7-BF57-C251181AE579}"/>
    <dgm:cxn modelId="{EBD7AEA6-0D72-4095-9BEC-F52951CDF3ED}" srcId="{8C07FA6C-40E6-4842-B150-24DA02BBB019}" destId="{5CAE6198-7D8D-44F3-B6DE-29CECE0EEECF}" srcOrd="1" destOrd="0" parTransId="{7954EBC6-5E78-4B26-AD9D-6C93E4EC0528}" sibTransId="{84CC1AA9-47F6-46EF-BD83-8482CCB450EE}"/>
    <dgm:cxn modelId="{6796B35F-A66D-4D14-B06B-6C2121460C23}" type="presOf" srcId="{CEF4FBDD-44A9-4DC9-98E8-3C9FADB1BE06}" destId="{BB1BB8D6-3F9C-438F-847A-3C43736483D8}" srcOrd="0" destOrd="0" presId="urn:microsoft.com/office/officeart/2005/8/layout/chevron1"/>
    <dgm:cxn modelId="{CE89D413-0607-417E-910D-5924CE7B1307}" type="presOf" srcId="{8C07FA6C-40E6-4842-B150-24DA02BBB019}" destId="{B32B5A4B-78B6-4FF6-A0CE-282B74DB8791}" srcOrd="0" destOrd="0" presId="urn:microsoft.com/office/officeart/2005/8/layout/chevron1"/>
    <dgm:cxn modelId="{279BE6F0-1E74-4C96-89F7-FD5ECC00AF14}" type="presOf" srcId="{5CAE6198-7D8D-44F3-B6DE-29CECE0EEECF}" destId="{08C0406E-E54E-452D-A185-707F792501A8}" srcOrd="0" destOrd="0" presId="urn:microsoft.com/office/officeart/2005/8/layout/chevron1"/>
    <dgm:cxn modelId="{69514355-61FC-4293-B99C-6DFD2C69F573}" type="presParOf" srcId="{B32B5A4B-78B6-4FF6-A0CE-282B74DB8791}" destId="{BB1BB8D6-3F9C-438F-847A-3C43736483D8}" srcOrd="0" destOrd="0" presId="urn:microsoft.com/office/officeart/2005/8/layout/chevron1"/>
    <dgm:cxn modelId="{709C2793-F938-494D-B8A6-5F1B1F855F69}" type="presParOf" srcId="{B32B5A4B-78B6-4FF6-A0CE-282B74DB8791}" destId="{627B92D2-FC0F-4B6C-AD97-29B3A8822C91}" srcOrd="1" destOrd="0" presId="urn:microsoft.com/office/officeart/2005/8/layout/chevron1"/>
    <dgm:cxn modelId="{E090C41D-35F5-4490-BA67-4D4196D02772}" type="presParOf" srcId="{B32B5A4B-78B6-4FF6-A0CE-282B74DB8791}" destId="{08C0406E-E54E-452D-A185-707F792501A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95C20-CBA0-4D12-9E71-D79C2B7712C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8DD40-5B36-4A5D-9E70-0790F6D20817}">
      <dgm:prSet phldrT="[Text]" custT="1"/>
      <dgm:spPr>
        <a:solidFill>
          <a:srgbClr val="003863"/>
        </a:solidFill>
      </dgm:spPr>
      <dgm:t>
        <a:bodyPr/>
        <a:lstStyle/>
        <a:p>
          <a:r>
            <a:rPr lang="en-US" sz="1900" b="1" dirty="0" smtClean="0"/>
            <a:t>Pre-show Marketing</a:t>
          </a:r>
          <a:endParaRPr lang="en-US" sz="1900" b="1" dirty="0"/>
        </a:p>
      </dgm:t>
    </dgm:pt>
    <dgm:pt modelId="{B34ED067-E26B-4071-B632-9F769823DC28}" type="parTrans" cxnId="{976A8448-1342-4C1F-8444-8CBA62262914}">
      <dgm:prSet/>
      <dgm:spPr/>
      <dgm:t>
        <a:bodyPr/>
        <a:lstStyle/>
        <a:p>
          <a:endParaRPr lang="en-US" b="1"/>
        </a:p>
      </dgm:t>
    </dgm:pt>
    <dgm:pt modelId="{7CBA6FB4-C926-4974-91BF-10880781CCFE}" type="sibTrans" cxnId="{976A8448-1342-4C1F-8444-8CBA62262914}">
      <dgm:prSet/>
      <dgm:spPr/>
      <dgm:t>
        <a:bodyPr/>
        <a:lstStyle/>
        <a:p>
          <a:endParaRPr lang="en-US" b="1"/>
        </a:p>
      </dgm:t>
    </dgm:pt>
    <dgm:pt modelId="{DB5840C9-1588-40EB-850E-DB06471CCA95}">
      <dgm:prSet phldrT="[Text]"/>
      <dgm:spPr>
        <a:solidFill>
          <a:srgbClr val="81275E"/>
        </a:solidFill>
      </dgm:spPr>
      <dgm:t>
        <a:bodyPr/>
        <a:lstStyle/>
        <a:p>
          <a:r>
            <a:rPr lang="en-US" b="1" dirty="0" smtClean="0"/>
            <a:t>Increased Booth Traffic</a:t>
          </a:r>
          <a:endParaRPr lang="en-US" b="1" dirty="0"/>
        </a:p>
      </dgm:t>
    </dgm:pt>
    <dgm:pt modelId="{1E7327B0-3663-4CDD-8059-BBFF154A780D}" type="parTrans" cxnId="{EB372696-25A0-4C6E-9EA7-DA39ED3B4286}">
      <dgm:prSet/>
      <dgm:spPr/>
      <dgm:t>
        <a:bodyPr/>
        <a:lstStyle/>
        <a:p>
          <a:endParaRPr lang="en-US" b="1"/>
        </a:p>
      </dgm:t>
    </dgm:pt>
    <dgm:pt modelId="{BC2EAF40-FCA8-43B3-8274-B79E757D3757}" type="sibTrans" cxnId="{EB372696-25A0-4C6E-9EA7-DA39ED3B4286}">
      <dgm:prSet/>
      <dgm:spPr/>
      <dgm:t>
        <a:bodyPr/>
        <a:lstStyle/>
        <a:p>
          <a:endParaRPr lang="en-US" b="1"/>
        </a:p>
      </dgm:t>
    </dgm:pt>
    <dgm:pt modelId="{819B2F2B-2B46-41F5-838B-89E3FC2E39E2}">
      <dgm:prSet phldrT="[Text]"/>
      <dgm:spPr>
        <a:solidFill>
          <a:srgbClr val="FF5300"/>
        </a:solidFill>
      </dgm:spPr>
      <dgm:t>
        <a:bodyPr/>
        <a:lstStyle/>
        <a:p>
          <a:r>
            <a:rPr lang="en-US" b="1" dirty="0" smtClean="0"/>
            <a:t>Improved Booth Interaction</a:t>
          </a:r>
          <a:endParaRPr lang="en-US" b="1" dirty="0"/>
        </a:p>
      </dgm:t>
    </dgm:pt>
    <dgm:pt modelId="{985126A2-60E5-43D9-994F-ACFE98E2B796}" type="parTrans" cxnId="{59CE53CE-B24F-4D51-8BE9-8553C321D65D}">
      <dgm:prSet/>
      <dgm:spPr/>
      <dgm:t>
        <a:bodyPr/>
        <a:lstStyle/>
        <a:p>
          <a:endParaRPr lang="en-US" b="1"/>
        </a:p>
      </dgm:t>
    </dgm:pt>
    <dgm:pt modelId="{9A2F86D3-962D-4A6C-B06E-4BC5B00A5A3E}" type="sibTrans" cxnId="{59CE53CE-B24F-4D51-8BE9-8553C321D65D}">
      <dgm:prSet/>
      <dgm:spPr/>
      <dgm:t>
        <a:bodyPr/>
        <a:lstStyle/>
        <a:p>
          <a:endParaRPr lang="en-US" b="1"/>
        </a:p>
      </dgm:t>
    </dgm:pt>
    <dgm:pt modelId="{61711D8B-86ED-45FC-897F-0CB8EF1AE30D}">
      <dgm:prSet phldrT="[Text]"/>
      <dgm:spPr/>
      <dgm:t>
        <a:bodyPr/>
        <a:lstStyle/>
        <a:p>
          <a:r>
            <a:rPr lang="en-US" b="1" dirty="0" smtClean="0"/>
            <a:t>Increased Quality Leads</a:t>
          </a:r>
          <a:endParaRPr lang="en-US" b="1" dirty="0"/>
        </a:p>
      </dgm:t>
    </dgm:pt>
    <dgm:pt modelId="{D273B87A-C9E0-4080-BD8A-2F0C353BF4A1}" type="parTrans" cxnId="{8D02122E-C0B0-4038-924A-73CDB1F68B26}">
      <dgm:prSet/>
      <dgm:spPr/>
      <dgm:t>
        <a:bodyPr/>
        <a:lstStyle/>
        <a:p>
          <a:endParaRPr lang="en-US" b="1"/>
        </a:p>
      </dgm:t>
    </dgm:pt>
    <dgm:pt modelId="{87D5FD2B-DF42-437C-8D45-7A9842BDE612}" type="sibTrans" cxnId="{8D02122E-C0B0-4038-924A-73CDB1F68B26}">
      <dgm:prSet/>
      <dgm:spPr/>
      <dgm:t>
        <a:bodyPr/>
        <a:lstStyle/>
        <a:p>
          <a:endParaRPr lang="en-US" b="1"/>
        </a:p>
      </dgm:t>
    </dgm:pt>
    <dgm:pt modelId="{EF69EB14-2C39-408C-9B11-EF151BE2FD65}">
      <dgm:prSet phldrT="[Text]"/>
      <dgm:spPr>
        <a:solidFill>
          <a:srgbClr val="78BB32"/>
        </a:solidFill>
      </dgm:spPr>
      <dgm:t>
        <a:bodyPr/>
        <a:lstStyle/>
        <a:p>
          <a:r>
            <a:rPr lang="en-US" b="1" dirty="0" smtClean="0"/>
            <a:t>Improved Media Coverage</a:t>
          </a:r>
          <a:endParaRPr lang="en-US" b="1" dirty="0"/>
        </a:p>
      </dgm:t>
    </dgm:pt>
    <dgm:pt modelId="{7DF98B1E-FDBE-440D-B3AE-A04ADB61B422}" type="parTrans" cxnId="{2EC45DFE-04EC-4D62-9E0F-894E85E48E61}">
      <dgm:prSet/>
      <dgm:spPr/>
      <dgm:t>
        <a:bodyPr/>
        <a:lstStyle/>
        <a:p>
          <a:endParaRPr lang="en-US" b="1"/>
        </a:p>
      </dgm:t>
    </dgm:pt>
    <dgm:pt modelId="{F5A7E1CF-014D-4532-B369-BF7B76336D34}" type="sibTrans" cxnId="{2EC45DFE-04EC-4D62-9E0F-894E85E48E61}">
      <dgm:prSet/>
      <dgm:spPr/>
      <dgm:t>
        <a:bodyPr/>
        <a:lstStyle/>
        <a:p>
          <a:endParaRPr lang="en-US" b="1"/>
        </a:p>
      </dgm:t>
    </dgm:pt>
    <dgm:pt modelId="{1B8BFF77-201C-43F2-ACE2-595E09899CDB}">
      <dgm:prSet phldrT="[Text]"/>
      <dgm:spPr>
        <a:solidFill>
          <a:srgbClr val="00B4E1"/>
        </a:solidFill>
      </dgm:spPr>
      <dgm:t>
        <a:bodyPr/>
        <a:lstStyle/>
        <a:p>
          <a:r>
            <a:rPr lang="en-US" b="1" dirty="0" smtClean="0"/>
            <a:t>Increased Brand Awareness</a:t>
          </a:r>
          <a:endParaRPr lang="en-US" b="1" dirty="0"/>
        </a:p>
      </dgm:t>
    </dgm:pt>
    <dgm:pt modelId="{0C287DD4-5239-4685-9EB5-65A87FA3BF95}" type="parTrans" cxnId="{CE00D9C0-2B4A-4252-8662-5374F6194E92}">
      <dgm:prSet/>
      <dgm:spPr/>
      <dgm:t>
        <a:bodyPr/>
        <a:lstStyle/>
        <a:p>
          <a:endParaRPr lang="en-US" b="1"/>
        </a:p>
      </dgm:t>
    </dgm:pt>
    <dgm:pt modelId="{4C2B3F38-1D00-4F3A-9295-AB883CE75D30}" type="sibTrans" cxnId="{CE00D9C0-2B4A-4252-8662-5374F6194E92}">
      <dgm:prSet/>
      <dgm:spPr/>
      <dgm:t>
        <a:bodyPr/>
        <a:lstStyle/>
        <a:p>
          <a:endParaRPr lang="en-US" b="1"/>
        </a:p>
      </dgm:t>
    </dgm:pt>
    <dgm:pt modelId="{26301C27-C3BD-42B3-84BB-B07AB29F0144}">
      <dgm:prSet phldrT="[Text]"/>
      <dgm:spPr>
        <a:solidFill>
          <a:srgbClr val="003863"/>
        </a:solidFill>
      </dgm:spPr>
      <dgm:t>
        <a:bodyPr/>
        <a:lstStyle/>
        <a:p>
          <a:r>
            <a:rPr lang="en-US" b="1" dirty="0" smtClean="0"/>
            <a:t>Increased ROI</a:t>
          </a:r>
          <a:endParaRPr lang="en-US" b="1" dirty="0"/>
        </a:p>
      </dgm:t>
    </dgm:pt>
    <dgm:pt modelId="{DD269B3D-CD08-4A18-B316-88482BC7D3B1}" type="parTrans" cxnId="{4045CFB1-B7BC-495F-8EB4-C748871A3F14}">
      <dgm:prSet/>
      <dgm:spPr/>
      <dgm:t>
        <a:bodyPr/>
        <a:lstStyle/>
        <a:p>
          <a:endParaRPr lang="en-US" b="1"/>
        </a:p>
      </dgm:t>
    </dgm:pt>
    <dgm:pt modelId="{BD7D850F-BD14-4634-9872-8291C2F6B727}" type="sibTrans" cxnId="{4045CFB1-B7BC-495F-8EB4-C748871A3F14}">
      <dgm:prSet/>
      <dgm:spPr/>
      <dgm:t>
        <a:bodyPr/>
        <a:lstStyle/>
        <a:p>
          <a:endParaRPr lang="en-US" b="1"/>
        </a:p>
      </dgm:t>
    </dgm:pt>
    <dgm:pt modelId="{2959B1D9-61B6-4E39-8636-AC325E63F32F}" type="pres">
      <dgm:prSet presAssocID="{94C95C20-CBA0-4D12-9E71-D79C2B7712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D9A201-710C-49CF-B1B5-065CDFE9419A}" type="pres">
      <dgm:prSet presAssocID="{1008DD40-5B36-4A5D-9E70-0790F6D2081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0248954-5693-4A9C-B817-1919A03849DC}" type="pres">
      <dgm:prSet presAssocID="{DB5840C9-1588-40EB-850E-DB06471CCA95}" presName="Accent1" presStyleCnt="0"/>
      <dgm:spPr/>
    </dgm:pt>
    <dgm:pt modelId="{8C05D381-9CBB-45E4-ACDE-E2B8119A7FC4}" type="pres">
      <dgm:prSet presAssocID="{DB5840C9-1588-40EB-850E-DB06471CCA95}" presName="Accent" presStyleLbl="bgShp" presStyleIdx="0" presStyleCnt="6"/>
      <dgm:spPr/>
    </dgm:pt>
    <dgm:pt modelId="{C6A28D51-3FF4-45D6-B36C-D84B877F960F}" type="pres">
      <dgm:prSet presAssocID="{DB5840C9-1588-40EB-850E-DB06471CCA9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13F09-A14F-4A71-A510-CBB1E634FF70}" type="pres">
      <dgm:prSet presAssocID="{819B2F2B-2B46-41F5-838B-89E3FC2E39E2}" presName="Accent2" presStyleCnt="0"/>
      <dgm:spPr/>
    </dgm:pt>
    <dgm:pt modelId="{52076DC3-817E-424B-AA73-32CE0A39D141}" type="pres">
      <dgm:prSet presAssocID="{819B2F2B-2B46-41F5-838B-89E3FC2E39E2}" presName="Accent" presStyleLbl="bgShp" presStyleIdx="1" presStyleCnt="6"/>
      <dgm:spPr/>
    </dgm:pt>
    <dgm:pt modelId="{F72A3212-43A2-4783-926C-F7146FDD4A16}" type="pres">
      <dgm:prSet presAssocID="{819B2F2B-2B46-41F5-838B-89E3FC2E39E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D134A-8297-45F6-9903-6863D9073D19}" type="pres">
      <dgm:prSet presAssocID="{61711D8B-86ED-45FC-897F-0CB8EF1AE30D}" presName="Accent3" presStyleCnt="0"/>
      <dgm:spPr/>
    </dgm:pt>
    <dgm:pt modelId="{BB122913-F0B2-43EF-9CA7-8C8517D10B39}" type="pres">
      <dgm:prSet presAssocID="{61711D8B-86ED-45FC-897F-0CB8EF1AE30D}" presName="Accent" presStyleLbl="bgShp" presStyleIdx="2" presStyleCnt="6"/>
      <dgm:spPr/>
    </dgm:pt>
    <dgm:pt modelId="{B7E2DF4A-A999-4357-904C-D9620CDF8B6E}" type="pres">
      <dgm:prSet presAssocID="{61711D8B-86ED-45FC-897F-0CB8EF1AE30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1569F-053F-47EF-8522-789F4F13BFA1}" type="pres">
      <dgm:prSet presAssocID="{EF69EB14-2C39-408C-9B11-EF151BE2FD65}" presName="Accent4" presStyleCnt="0"/>
      <dgm:spPr/>
    </dgm:pt>
    <dgm:pt modelId="{C6DBF1ED-761E-402A-80F6-8B82B4B95503}" type="pres">
      <dgm:prSet presAssocID="{EF69EB14-2C39-408C-9B11-EF151BE2FD65}" presName="Accent" presStyleLbl="bgShp" presStyleIdx="3" presStyleCnt="6"/>
      <dgm:spPr/>
    </dgm:pt>
    <dgm:pt modelId="{5B014A79-87FD-489E-9452-5B958421B726}" type="pres">
      <dgm:prSet presAssocID="{EF69EB14-2C39-408C-9B11-EF151BE2FD6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50599-1717-4B0A-BA79-80BD4DE550C5}" type="pres">
      <dgm:prSet presAssocID="{1B8BFF77-201C-43F2-ACE2-595E09899CDB}" presName="Accent5" presStyleCnt="0"/>
      <dgm:spPr/>
    </dgm:pt>
    <dgm:pt modelId="{465DF13C-E0DE-4DA3-B882-21BC824BA5FE}" type="pres">
      <dgm:prSet presAssocID="{1B8BFF77-201C-43F2-ACE2-595E09899CDB}" presName="Accent" presStyleLbl="bgShp" presStyleIdx="4" presStyleCnt="6"/>
      <dgm:spPr/>
    </dgm:pt>
    <dgm:pt modelId="{1A3D5EBA-002D-4661-A5EB-C4739F54B58F}" type="pres">
      <dgm:prSet presAssocID="{1B8BFF77-201C-43F2-ACE2-595E09899CD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1422E-385E-443E-81FD-716F71339526}" type="pres">
      <dgm:prSet presAssocID="{26301C27-C3BD-42B3-84BB-B07AB29F0144}" presName="Accent6" presStyleCnt="0"/>
      <dgm:spPr/>
    </dgm:pt>
    <dgm:pt modelId="{F7AA19E9-8B93-4B12-B5E2-87E2F5142BBE}" type="pres">
      <dgm:prSet presAssocID="{26301C27-C3BD-42B3-84BB-B07AB29F0144}" presName="Accent" presStyleLbl="bgShp" presStyleIdx="5" presStyleCnt="6"/>
      <dgm:spPr/>
    </dgm:pt>
    <dgm:pt modelId="{B206CB1D-CE80-4CBE-9C3B-ECAA9DBEE79E}" type="pres">
      <dgm:prSet presAssocID="{26301C27-C3BD-42B3-84BB-B07AB29F01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5CFB1-B7BC-495F-8EB4-C748871A3F14}" srcId="{1008DD40-5B36-4A5D-9E70-0790F6D20817}" destId="{26301C27-C3BD-42B3-84BB-B07AB29F0144}" srcOrd="5" destOrd="0" parTransId="{DD269B3D-CD08-4A18-B316-88482BC7D3B1}" sibTransId="{BD7D850F-BD14-4634-9872-8291C2F6B727}"/>
    <dgm:cxn modelId="{48852C2E-5FD5-4BF4-AFEC-3E9715B361B1}" type="presOf" srcId="{DB5840C9-1588-40EB-850E-DB06471CCA95}" destId="{C6A28D51-3FF4-45D6-B36C-D84B877F960F}" srcOrd="0" destOrd="0" presId="urn:microsoft.com/office/officeart/2011/layout/HexagonRadial"/>
    <dgm:cxn modelId="{CE00D9C0-2B4A-4252-8662-5374F6194E92}" srcId="{1008DD40-5B36-4A5D-9E70-0790F6D20817}" destId="{1B8BFF77-201C-43F2-ACE2-595E09899CDB}" srcOrd="4" destOrd="0" parTransId="{0C287DD4-5239-4685-9EB5-65A87FA3BF95}" sibTransId="{4C2B3F38-1D00-4F3A-9295-AB883CE75D30}"/>
    <dgm:cxn modelId="{DDF461D6-B8B4-40E9-B3C7-8E075F547055}" type="presOf" srcId="{26301C27-C3BD-42B3-84BB-B07AB29F0144}" destId="{B206CB1D-CE80-4CBE-9C3B-ECAA9DBEE79E}" srcOrd="0" destOrd="0" presId="urn:microsoft.com/office/officeart/2011/layout/HexagonRadial"/>
    <dgm:cxn modelId="{EF32CEEC-D04C-42CE-980D-841F7E601DDB}" type="presOf" srcId="{EF69EB14-2C39-408C-9B11-EF151BE2FD65}" destId="{5B014A79-87FD-489E-9452-5B958421B726}" srcOrd="0" destOrd="0" presId="urn:microsoft.com/office/officeart/2011/layout/HexagonRadial"/>
    <dgm:cxn modelId="{146F6258-8B4C-4F86-8D5B-61A7F418CD10}" type="presOf" srcId="{1B8BFF77-201C-43F2-ACE2-595E09899CDB}" destId="{1A3D5EBA-002D-4661-A5EB-C4739F54B58F}" srcOrd="0" destOrd="0" presId="urn:microsoft.com/office/officeart/2011/layout/HexagonRadial"/>
    <dgm:cxn modelId="{EB372696-25A0-4C6E-9EA7-DA39ED3B4286}" srcId="{1008DD40-5B36-4A5D-9E70-0790F6D20817}" destId="{DB5840C9-1588-40EB-850E-DB06471CCA95}" srcOrd="0" destOrd="0" parTransId="{1E7327B0-3663-4CDD-8059-BBFF154A780D}" sibTransId="{BC2EAF40-FCA8-43B3-8274-B79E757D3757}"/>
    <dgm:cxn modelId="{496B686F-C6BA-4649-B61B-225C7C362E40}" type="presOf" srcId="{94C95C20-CBA0-4D12-9E71-D79C2B7712CB}" destId="{2959B1D9-61B6-4E39-8636-AC325E63F32F}" srcOrd="0" destOrd="0" presId="urn:microsoft.com/office/officeart/2011/layout/HexagonRadial"/>
    <dgm:cxn modelId="{8D02122E-C0B0-4038-924A-73CDB1F68B26}" srcId="{1008DD40-5B36-4A5D-9E70-0790F6D20817}" destId="{61711D8B-86ED-45FC-897F-0CB8EF1AE30D}" srcOrd="2" destOrd="0" parTransId="{D273B87A-C9E0-4080-BD8A-2F0C353BF4A1}" sibTransId="{87D5FD2B-DF42-437C-8D45-7A9842BDE612}"/>
    <dgm:cxn modelId="{2EC45DFE-04EC-4D62-9E0F-894E85E48E61}" srcId="{1008DD40-5B36-4A5D-9E70-0790F6D20817}" destId="{EF69EB14-2C39-408C-9B11-EF151BE2FD65}" srcOrd="3" destOrd="0" parTransId="{7DF98B1E-FDBE-440D-B3AE-A04ADB61B422}" sibTransId="{F5A7E1CF-014D-4532-B369-BF7B76336D34}"/>
    <dgm:cxn modelId="{976A8448-1342-4C1F-8444-8CBA62262914}" srcId="{94C95C20-CBA0-4D12-9E71-D79C2B7712CB}" destId="{1008DD40-5B36-4A5D-9E70-0790F6D20817}" srcOrd="0" destOrd="0" parTransId="{B34ED067-E26B-4071-B632-9F769823DC28}" sibTransId="{7CBA6FB4-C926-4974-91BF-10880781CCFE}"/>
    <dgm:cxn modelId="{DB63FB6F-3704-43E5-9E9E-DFCD13A3A807}" type="presOf" srcId="{1008DD40-5B36-4A5D-9E70-0790F6D20817}" destId="{E5D9A201-710C-49CF-B1B5-065CDFE9419A}" srcOrd="0" destOrd="0" presId="urn:microsoft.com/office/officeart/2011/layout/HexagonRadial"/>
    <dgm:cxn modelId="{59CE53CE-B24F-4D51-8BE9-8553C321D65D}" srcId="{1008DD40-5B36-4A5D-9E70-0790F6D20817}" destId="{819B2F2B-2B46-41F5-838B-89E3FC2E39E2}" srcOrd="1" destOrd="0" parTransId="{985126A2-60E5-43D9-994F-ACFE98E2B796}" sibTransId="{9A2F86D3-962D-4A6C-B06E-4BC5B00A5A3E}"/>
    <dgm:cxn modelId="{D15AB0BB-8FE3-45CC-A2B2-30C27D94D558}" type="presOf" srcId="{819B2F2B-2B46-41F5-838B-89E3FC2E39E2}" destId="{F72A3212-43A2-4783-926C-F7146FDD4A16}" srcOrd="0" destOrd="0" presId="urn:microsoft.com/office/officeart/2011/layout/HexagonRadial"/>
    <dgm:cxn modelId="{6FAD4069-9CD1-42E1-BEDE-5B5128E02540}" type="presOf" srcId="{61711D8B-86ED-45FC-897F-0CB8EF1AE30D}" destId="{B7E2DF4A-A999-4357-904C-D9620CDF8B6E}" srcOrd="0" destOrd="0" presId="urn:microsoft.com/office/officeart/2011/layout/HexagonRadial"/>
    <dgm:cxn modelId="{1FA40CE8-47A5-4986-9716-E2BDB558BDB2}" type="presParOf" srcId="{2959B1D9-61B6-4E39-8636-AC325E63F32F}" destId="{E5D9A201-710C-49CF-B1B5-065CDFE9419A}" srcOrd="0" destOrd="0" presId="urn:microsoft.com/office/officeart/2011/layout/HexagonRadial"/>
    <dgm:cxn modelId="{EF7CABD8-05DB-441D-BD3F-D3140331748A}" type="presParOf" srcId="{2959B1D9-61B6-4E39-8636-AC325E63F32F}" destId="{20248954-5693-4A9C-B817-1919A03849DC}" srcOrd="1" destOrd="0" presId="urn:microsoft.com/office/officeart/2011/layout/HexagonRadial"/>
    <dgm:cxn modelId="{87BB0D81-D5B4-4078-8B32-DF8E2D3CE661}" type="presParOf" srcId="{20248954-5693-4A9C-B817-1919A03849DC}" destId="{8C05D381-9CBB-45E4-ACDE-E2B8119A7FC4}" srcOrd="0" destOrd="0" presId="urn:microsoft.com/office/officeart/2011/layout/HexagonRadial"/>
    <dgm:cxn modelId="{030055FF-7983-4DBB-BFCA-38658B3B3F0D}" type="presParOf" srcId="{2959B1D9-61B6-4E39-8636-AC325E63F32F}" destId="{C6A28D51-3FF4-45D6-B36C-D84B877F960F}" srcOrd="2" destOrd="0" presId="urn:microsoft.com/office/officeart/2011/layout/HexagonRadial"/>
    <dgm:cxn modelId="{921DD61C-7523-4516-9B39-5111D1B88C33}" type="presParOf" srcId="{2959B1D9-61B6-4E39-8636-AC325E63F32F}" destId="{3E613F09-A14F-4A71-A510-CBB1E634FF70}" srcOrd="3" destOrd="0" presId="urn:microsoft.com/office/officeart/2011/layout/HexagonRadial"/>
    <dgm:cxn modelId="{AED2C5FD-5DBD-46BE-A34F-563E46919341}" type="presParOf" srcId="{3E613F09-A14F-4A71-A510-CBB1E634FF70}" destId="{52076DC3-817E-424B-AA73-32CE0A39D141}" srcOrd="0" destOrd="0" presId="urn:microsoft.com/office/officeart/2011/layout/HexagonRadial"/>
    <dgm:cxn modelId="{695CB86D-FAFF-4555-A13C-CA0F57574CED}" type="presParOf" srcId="{2959B1D9-61B6-4E39-8636-AC325E63F32F}" destId="{F72A3212-43A2-4783-926C-F7146FDD4A16}" srcOrd="4" destOrd="0" presId="urn:microsoft.com/office/officeart/2011/layout/HexagonRadial"/>
    <dgm:cxn modelId="{AAE6D1C8-AB1C-497A-B904-064364D8442A}" type="presParOf" srcId="{2959B1D9-61B6-4E39-8636-AC325E63F32F}" destId="{BE5D134A-8297-45F6-9903-6863D9073D19}" srcOrd="5" destOrd="0" presId="urn:microsoft.com/office/officeart/2011/layout/HexagonRadial"/>
    <dgm:cxn modelId="{D5FD7487-DCE2-47D8-8CC6-1C64A3E4C9A7}" type="presParOf" srcId="{BE5D134A-8297-45F6-9903-6863D9073D19}" destId="{BB122913-F0B2-43EF-9CA7-8C8517D10B39}" srcOrd="0" destOrd="0" presId="urn:microsoft.com/office/officeart/2011/layout/HexagonRadial"/>
    <dgm:cxn modelId="{F4AE61A3-DCE0-4C7B-BF71-1532116260DB}" type="presParOf" srcId="{2959B1D9-61B6-4E39-8636-AC325E63F32F}" destId="{B7E2DF4A-A999-4357-904C-D9620CDF8B6E}" srcOrd="6" destOrd="0" presId="urn:microsoft.com/office/officeart/2011/layout/HexagonRadial"/>
    <dgm:cxn modelId="{14700989-66B8-45B6-95F9-7FAD577A7C4C}" type="presParOf" srcId="{2959B1D9-61B6-4E39-8636-AC325E63F32F}" destId="{80F1569F-053F-47EF-8522-789F4F13BFA1}" srcOrd="7" destOrd="0" presId="urn:microsoft.com/office/officeart/2011/layout/HexagonRadial"/>
    <dgm:cxn modelId="{5BBD38B4-622B-45F1-95B4-61CC7D19C950}" type="presParOf" srcId="{80F1569F-053F-47EF-8522-789F4F13BFA1}" destId="{C6DBF1ED-761E-402A-80F6-8B82B4B95503}" srcOrd="0" destOrd="0" presId="urn:microsoft.com/office/officeart/2011/layout/HexagonRadial"/>
    <dgm:cxn modelId="{3ED3A9F5-4686-4DD9-AE5B-EE2B6AC137F9}" type="presParOf" srcId="{2959B1D9-61B6-4E39-8636-AC325E63F32F}" destId="{5B014A79-87FD-489E-9452-5B958421B726}" srcOrd="8" destOrd="0" presId="urn:microsoft.com/office/officeart/2011/layout/HexagonRadial"/>
    <dgm:cxn modelId="{90A2EC54-6BE6-4A8E-B83A-22B16D89F188}" type="presParOf" srcId="{2959B1D9-61B6-4E39-8636-AC325E63F32F}" destId="{E3150599-1717-4B0A-BA79-80BD4DE550C5}" srcOrd="9" destOrd="0" presId="urn:microsoft.com/office/officeart/2011/layout/HexagonRadial"/>
    <dgm:cxn modelId="{DF094E85-3CA5-407F-A1E4-AC73E94644FC}" type="presParOf" srcId="{E3150599-1717-4B0A-BA79-80BD4DE550C5}" destId="{465DF13C-E0DE-4DA3-B882-21BC824BA5FE}" srcOrd="0" destOrd="0" presId="urn:microsoft.com/office/officeart/2011/layout/HexagonRadial"/>
    <dgm:cxn modelId="{8F140284-5988-42F8-BEA0-FCDE70BF5B36}" type="presParOf" srcId="{2959B1D9-61B6-4E39-8636-AC325E63F32F}" destId="{1A3D5EBA-002D-4661-A5EB-C4739F54B58F}" srcOrd="10" destOrd="0" presId="urn:microsoft.com/office/officeart/2011/layout/HexagonRadial"/>
    <dgm:cxn modelId="{2094CDDB-A6A5-4E9D-8235-500F2C2587AE}" type="presParOf" srcId="{2959B1D9-61B6-4E39-8636-AC325E63F32F}" destId="{FA01422E-385E-443E-81FD-716F71339526}" srcOrd="11" destOrd="0" presId="urn:microsoft.com/office/officeart/2011/layout/HexagonRadial"/>
    <dgm:cxn modelId="{CFB1F12D-E2A0-4AE9-99EE-C4F2B9D5C7D1}" type="presParOf" srcId="{FA01422E-385E-443E-81FD-716F71339526}" destId="{F7AA19E9-8B93-4B12-B5E2-87E2F5142BBE}" srcOrd="0" destOrd="0" presId="urn:microsoft.com/office/officeart/2011/layout/HexagonRadial"/>
    <dgm:cxn modelId="{D6001DF8-A4E6-4E63-904F-712A11BDFAC4}" type="presParOf" srcId="{2959B1D9-61B6-4E39-8636-AC325E63F32F}" destId="{B206CB1D-CE80-4CBE-9C3B-ECAA9DBEE79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EF33-600F-44E4-8FA7-A89A7C064902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67DE8-DB73-4543-9FD2-46C75AF2E486}">
      <dgm:prSet phldrT="[Text]" custT="1"/>
      <dgm:spPr>
        <a:solidFill>
          <a:srgbClr val="003863"/>
        </a:solidFill>
      </dgm:spPr>
      <dgm:t>
        <a:bodyPr/>
        <a:lstStyle/>
        <a:p>
          <a:r>
            <a:rPr lang="en-US" sz="1600" b="1" dirty="0" smtClean="0"/>
            <a:t>In-show Marketing</a:t>
          </a:r>
          <a:endParaRPr lang="en-US" sz="1600" b="1" dirty="0"/>
        </a:p>
      </dgm:t>
    </dgm:pt>
    <dgm:pt modelId="{FD4CE8C0-16E3-488A-B248-BE28A9DBBCCA}" type="parTrans" cxnId="{494D3E1F-F321-420C-8FDC-152E2C9CD210}">
      <dgm:prSet/>
      <dgm:spPr/>
      <dgm:t>
        <a:bodyPr/>
        <a:lstStyle/>
        <a:p>
          <a:endParaRPr lang="en-US" sz="1800" b="1"/>
        </a:p>
      </dgm:t>
    </dgm:pt>
    <dgm:pt modelId="{7835F940-A8E7-441A-933F-32A71647D435}" type="sibTrans" cxnId="{494D3E1F-F321-420C-8FDC-152E2C9CD210}">
      <dgm:prSet/>
      <dgm:spPr/>
      <dgm:t>
        <a:bodyPr/>
        <a:lstStyle/>
        <a:p>
          <a:endParaRPr lang="en-US" sz="1800" b="1"/>
        </a:p>
      </dgm:t>
    </dgm:pt>
    <dgm:pt modelId="{6889C46E-0D94-41ED-B5BD-C5CDD72199F4}">
      <dgm:prSet phldrT="[Text]" custT="1"/>
      <dgm:spPr>
        <a:solidFill>
          <a:srgbClr val="00B4E1"/>
        </a:solidFill>
      </dgm:spPr>
      <dgm:t>
        <a:bodyPr/>
        <a:lstStyle/>
        <a:p>
          <a:r>
            <a:rPr lang="en-US" sz="1100" b="1" dirty="0" smtClean="0"/>
            <a:t>Increased Booth Traffic</a:t>
          </a:r>
          <a:endParaRPr lang="en-US" sz="1100" b="1" dirty="0"/>
        </a:p>
      </dgm:t>
    </dgm:pt>
    <dgm:pt modelId="{E6360F84-CB03-4AC1-B440-B3E4A703A632}" type="parTrans" cxnId="{F84BF41D-3C5E-4FD0-800E-039C21CF7E1B}">
      <dgm:prSet/>
      <dgm:spPr/>
      <dgm:t>
        <a:bodyPr/>
        <a:lstStyle/>
        <a:p>
          <a:endParaRPr lang="en-US" sz="1800" b="1"/>
        </a:p>
      </dgm:t>
    </dgm:pt>
    <dgm:pt modelId="{7BFEB45F-0E02-416C-B47B-9984BCBC3084}" type="sibTrans" cxnId="{F84BF41D-3C5E-4FD0-800E-039C21CF7E1B}">
      <dgm:prSet/>
      <dgm:spPr/>
      <dgm:t>
        <a:bodyPr/>
        <a:lstStyle/>
        <a:p>
          <a:endParaRPr lang="en-US" sz="1800" b="1"/>
        </a:p>
      </dgm:t>
    </dgm:pt>
    <dgm:pt modelId="{3F0A2F02-676D-4A03-B192-82C48C3DC13D}">
      <dgm:prSet phldrT="[Text]" custT="1"/>
      <dgm:spPr>
        <a:solidFill>
          <a:srgbClr val="78BB32"/>
        </a:solidFill>
      </dgm:spPr>
      <dgm:t>
        <a:bodyPr/>
        <a:lstStyle/>
        <a:p>
          <a:r>
            <a:rPr lang="en-US" sz="1100" b="1" dirty="0" smtClean="0"/>
            <a:t>Improved Booth Interaction</a:t>
          </a:r>
          <a:endParaRPr lang="en-US" sz="1100" b="1" dirty="0"/>
        </a:p>
      </dgm:t>
    </dgm:pt>
    <dgm:pt modelId="{DA03D10A-CFA3-4047-B6F1-20F2911D2B5C}" type="parTrans" cxnId="{A9D6059E-82E5-425D-BEC1-BD545FED303C}">
      <dgm:prSet/>
      <dgm:spPr/>
      <dgm:t>
        <a:bodyPr/>
        <a:lstStyle/>
        <a:p>
          <a:endParaRPr lang="en-US" sz="1800" b="1"/>
        </a:p>
      </dgm:t>
    </dgm:pt>
    <dgm:pt modelId="{B0BEC56A-A9B7-4343-BC76-998136D5830A}" type="sibTrans" cxnId="{A9D6059E-82E5-425D-BEC1-BD545FED303C}">
      <dgm:prSet/>
      <dgm:spPr/>
      <dgm:t>
        <a:bodyPr/>
        <a:lstStyle/>
        <a:p>
          <a:endParaRPr lang="en-US" sz="1800" b="1"/>
        </a:p>
      </dgm:t>
    </dgm:pt>
    <dgm:pt modelId="{915D9F04-71E3-4311-8261-B60030C95660}">
      <dgm:prSet phldrT="[Text]" custT="1"/>
      <dgm:spPr>
        <a:solidFill>
          <a:srgbClr val="FF5300"/>
        </a:solidFill>
      </dgm:spPr>
      <dgm:t>
        <a:bodyPr/>
        <a:lstStyle/>
        <a:p>
          <a:r>
            <a:rPr lang="en-US" sz="1100" b="1" dirty="0" smtClean="0"/>
            <a:t>Increased Quality Leads</a:t>
          </a:r>
          <a:endParaRPr lang="en-US" sz="1100" b="1" dirty="0"/>
        </a:p>
      </dgm:t>
    </dgm:pt>
    <dgm:pt modelId="{1C6F675C-F4FF-4D65-9F32-9CE3BC6B2EE4}" type="parTrans" cxnId="{E82D2093-EDFD-4655-A5EB-42C90BB4629B}">
      <dgm:prSet/>
      <dgm:spPr/>
      <dgm:t>
        <a:bodyPr/>
        <a:lstStyle/>
        <a:p>
          <a:endParaRPr lang="en-US" sz="1800" b="1"/>
        </a:p>
      </dgm:t>
    </dgm:pt>
    <dgm:pt modelId="{352F98BA-8C9C-4F13-8A8C-4C72E20EDF84}" type="sibTrans" cxnId="{E82D2093-EDFD-4655-A5EB-42C90BB4629B}">
      <dgm:prSet/>
      <dgm:spPr/>
      <dgm:t>
        <a:bodyPr/>
        <a:lstStyle/>
        <a:p>
          <a:endParaRPr lang="en-US" sz="1800" b="1"/>
        </a:p>
      </dgm:t>
    </dgm:pt>
    <dgm:pt modelId="{FA28BED9-14F9-412E-828B-BFD3655556A1}">
      <dgm:prSet phldrT="[Text]" custT="1"/>
      <dgm:spPr/>
      <dgm:t>
        <a:bodyPr/>
        <a:lstStyle/>
        <a:p>
          <a:r>
            <a:rPr lang="en-US" sz="1100" b="1" dirty="0" smtClean="0"/>
            <a:t>Increased ROI</a:t>
          </a:r>
          <a:endParaRPr lang="en-US" sz="1100" b="1" dirty="0"/>
        </a:p>
      </dgm:t>
    </dgm:pt>
    <dgm:pt modelId="{516167F3-C7D0-4588-B39B-7DAA35CF1834}" type="parTrans" cxnId="{C36A93A2-3450-4755-9CBA-72D14501AAA5}">
      <dgm:prSet/>
      <dgm:spPr/>
      <dgm:t>
        <a:bodyPr/>
        <a:lstStyle/>
        <a:p>
          <a:endParaRPr lang="en-US" sz="1800" b="1"/>
        </a:p>
      </dgm:t>
    </dgm:pt>
    <dgm:pt modelId="{97860C6C-6402-49CA-AB64-5E159EDDD117}" type="sibTrans" cxnId="{C36A93A2-3450-4755-9CBA-72D14501AAA5}">
      <dgm:prSet/>
      <dgm:spPr/>
      <dgm:t>
        <a:bodyPr/>
        <a:lstStyle/>
        <a:p>
          <a:endParaRPr lang="en-US" sz="1800" b="1"/>
        </a:p>
      </dgm:t>
    </dgm:pt>
    <dgm:pt modelId="{6061585F-F9AA-4FA0-BE0E-0CD2A74FAE5D}" type="pres">
      <dgm:prSet presAssocID="{D58FEF33-600F-44E4-8FA7-A89A7C0649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9CDD2F-846E-452D-A8B7-BD55CF9BCAD7}" type="pres">
      <dgm:prSet presAssocID="{50367DE8-DB73-4543-9FD2-46C75AF2E486}" presName="centerShape" presStyleLbl="node0" presStyleIdx="0" presStyleCnt="1" custScaleX="117526" custScaleY="114167" custLinFactNeighborX="891" custLinFactNeighborY="1076"/>
      <dgm:spPr/>
      <dgm:t>
        <a:bodyPr/>
        <a:lstStyle/>
        <a:p>
          <a:endParaRPr lang="en-US"/>
        </a:p>
      </dgm:t>
    </dgm:pt>
    <dgm:pt modelId="{276ADDBB-BF90-4B17-AB75-11764D3E75C3}" type="pres">
      <dgm:prSet presAssocID="{6889C46E-0D94-41ED-B5BD-C5CDD72199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4D644-9456-42A1-B5B6-78CAAB1D44F4}" type="pres">
      <dgm:prSet presAssocID="{6889C46E-0D94-41ED-B5BD-C5CDD72199F4}" presName="dummy" presStyleCnt="0"/>
      <dgm:spPr/>
    </dgm:pt>
    <dgm:pt modelId="{ED572505-E761-45EC-B28B-98CA11229D19}" type="pres">
      <dgm:prSet presAssocID="{7BFEB45F-0E02-416C-B47B-9984BCBC30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C3DE8B-3645-454D-B47E-963C407AF789}" type="pres">
      <dgm:prSet presAssocID="{3F0A2F02-676D-4A03-B192-82C48C3DC1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D4CD8-AFF1-4B5D-9A27-469F9FCAAB1B}" type="pres">
      <dgm:prSet presAssocID="{3F0A2F02-676D-4A03-B192-82C48C3DC13D}" presName="dummy" presStyleCnt="0"/>
      <dgm:spPr/>
    </dgm:pt>
    <dgm:pt modelId="{801D2F14-6042-4148-9793-79211958BE40}" type="pres">
      <dgm:prSet presAssocID="{B0BEC56A-A9B7-4343-BC76-998136D5830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EADD01E-AC6F-478A-A4C4-26BB04AD4626}" type="pres">
      <dgm:prSet presAssocID="{915D9F04-71E3-4311-8261-B60030C956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7BADF-4869-4E33-A54A-B15522DB25E8}" type="pres">
      <dgm:prSet presAssocID="{915D9F04-71E3-4311-8261-B60030C95660}" presName="dummy" presStyleCnt="0"/>
      <dgm:spPr/>
    </dgm:pt>
    <dgm:pt modelId="{36FFE821-60B6-457C-AAE9-9992DE1803A8}" type="pres">
      <dgm:prSet presAssocID="{352F98BA-8C9C-4F13-8A8C-4C72E20EDF8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39E0E1B-1B83-49F3-830B-D9EC8F68AB2B}" type="pres">
      <dgm:prSet presAssocID="{FA28BED9-14F9-412E-828B-BFD3655556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CC46F-D69F-459C-9A07-D7379908E3C7}" type="pres">
      <dgm:prSet presAssocID="{FA28BED9-14F9-412E-828B-BFD3655556A1}" presName="dummy" presStyleCnt="0"/>
      <dgm:spPr/>
    </dgm:pt>
    <dgm:pt modelId="{025BACF0-2D33-4594-A28C-DD8EF10FE767}" type="pres">
      <dgm:prSet presAssocID="{97860C6C-6402-49CA-AB64-5E159EDDD11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82D2093-EDFD-4655-A5EB-42C90BB4629B}" srcId="{50367DE8-DB73-4543-9FD2-46C75AF2E486}" destId="{915D9F04-71E3-4311-8261-B60030C95660}" srcOrd="2" destOrd="0" parTransId="{1C6F675C-F4FF-4D65-9F32-9CE3BC6B2EE4}" sibTransId="{352F98BA-8C9C-4F13-8A8C-4C72E20EDF84}"/>
    <dgm:cxn modelId="{445E70C6-1D94-4D27-A50F-BAF2D9BCD335}" type="presOf" srcId="{352F98BA-8C9C-4F13-8A8C-4C72E20EDF84}" destId="{36FFE821-60B6-457C-AAE9-9992DE1803A8}" srcOrd="0" destOrd="0" presId="urn:microsoft.com/office/officeart/2005/8/layout/radial6"/>
    <dgm:cxn modelId="{32E49F1B-F6D9-49BC-BF67-64E90BCB3BDE}" type="presOf" srcId="{D58FEF33-600F-44E4-8FA7-A89A7C064902}" destId="{6061585F-F9AA-4FA0-BE0E-0CD2A74FAE5D}" srcOrd="0" destOrd="0" presId="urn:microsoft.com/office/officeart/2005/8/layout/radial6"/>
    <dgm:cxn modelId="{F84BF41D-3C5E-4FD0-800E-039C21CF7E1B}" srcId="{50367DE8-DB73-4543-9FD2-46C75AF2E486}" destId="{6889C46E-0D94-41ED-B5BD-C5CDD72199F4}" srcOrd="0" destOrd="0" parTransId="{E6360F84-CB03-4AC1-B440-B3E4A703A632}" sibTransId="{7BFEB45F-0E02-416C-B47B-9984BCBC3084}"/>
    <dgm:cxn modelId="{F5FAF112-2BDE-40AF-96E5-8350944E9A19}" type="presOf" srcId="{3F0A2F02-676D-4A03-B192-82C48C3DC13D}" destId="{ABC3DE8B-3645-454D-B47E-963C407AF789}" srcOrd="0" destOrd="0" presId="urn:microsoft.com/office/officeart/2005/8/layout/radial6"/>
    <dgm:cxn modelId="{5E8C9FF3-8D9A-424F-86D6-B738741BF5D1}" type="presOf" srcId="{FA28BED9-14F9-412E-828B-BFD3655556A1}" destId="{A39E0E1B-1B83-49F3-830B-D9EC8F68AB2B}" srcOrd="0" destOrd="0" presId="urn:microsoft.com/office/officeart/2005/8/layout/radial6"/>
    <dgm:cxn modelId="{494D3E1F-F321-420C-8FDC-152E2C9CD210}" srcId="{D58FEF33-600F-44E4-8FA7-A89A7C064902}" destId="{50367DE8-DB73-4543-9FD2-46C75AF2E486}" srcOrd="0" destOrd="0" parTransId="{FD4CE8C0-16E3-488A-B248-BE28A9DBBCCA}" sibTransId="{7835F940-A8E7-441A-933F-32A71647D435}"/>
    <dgm:cxn modelId="{A9D6059E-82E5-425D-BEC1-BD545FED303C}" srcId="{50367DE8-DB73-4543-9FD2-46C75AF2E486}" destId="{3F0A2F02-676D-4A03-B192-82C48C3DC13D}" srcOrd="1" destOrd="0" parTransId="{DA03D10A-CFA3-4047-B6F1-20F2911D2B5C}" sibTransId="{B0BEC56A-A9B7-4343-BC76-998136D5830A}"/>
    <dgm:cxn modelId="{2DCBA125-C627-40D7-9EEE-370B133C55A1}" type="presOf" srcId="{6889C46E-0D94-41ED-B5BD-C5CDD72199F4}" destId="{276ADDBB-BF90-4B17-AB75-11764D3E75C3}" srcOrd="0" destOrd="0" presId="urn:microsoft.com/office/officeart/2005/8/layout/radial6"/>
    <dgm:cxn modelId="{E43D5AC8-CB7A-4D85-BF77-A47958BBED3B}" type="presOf" srcId="{50367DE8-DB73-4543-9FD2-46C75AF2E486}" destId="{BC9CDD2F-846E-452D-A8B7-BD55CF9BCAD7}" srcOrd="0" destOrd="0" presId="urn:microsoft.com/office/officeart/2005/8/layout/radial6"/>
    <dgm:cxn modelId="{4FE3A307-DCB1-44DA-90C2-E99A41A909AE}" type="presOf" srcId="{915D9F04-71E3-4311-8261-B60030C95660}" destId="{FEADD01E-AC6F-478A-A4C4-26BB04AD4626}" srcOrd="0" destOrd="0" presId="urn:microsoft.com/office/officeart/2005/8/layout/radial6"/>
    <dgm:cxn modelId="{DFDDE25D-AB77-4707-8736-044127EBB6AC}" type="presOf" srcId="{97860C6C-6402-49CA-AB64-5E159EDDD117}" destId="{025BACF0-2D33-4594-A28C-DD8EF10FE767}" srcOrd="0" destOrd="0" presId="urn:microsoft.com/office/officeart/2005/8/layout/radial6"/>
    <dgm:cxn modelId="{C36A93A2-3450-4755-9CBA-72D14501AAA5}" srcId="{50367DE8-DB73-4543-9FD2-46C75AF2E486}" destId="{FA28BED9-14F9-412E-828B-BFD3655556A1}" srcOrd="3" destOrd="0" parTransId="{516167F3-C7D0-4588-B39B-7DAA35CF1834}" sibTransId="{97860C6C-6402-49CA-AB64-5E159EDDD117}"/>
    <dgm:cxn modelId="{B5E1A37C-2849-4E1D-BAD3-0DE0533A1366}" type="presOf" srcId="{B0BEC56A-A9B7-4343-BC76-998136D5830A}" destId="{801D2F14-6042-4148-9793-79211958BE40}" srcOrd="0" destOrd="0" presId="urn:microsoft.com/office/officeart/2005/8/layout/radial6"/>
    <dgm:cxn modelId="{45BFC83A-3C36-431B-B95F-9A20F166EE91}" type="presOf" srcId="{7BFEB45F-0E02-416C-B47B-9984BCBC3084}" destId="{ED572505-E761-45EC-B28B-98CA11229D19}" srcOrd="0" destOrd="0" presId="urn:microsoft.com/office/officeart/2005/8/layout/radial6"/>
    <dgm:cxn modelId="{A5CBB5C7-B499-4BD1-81D5-1CDEC76EA78E}" type="presParOf" srcId="{6061585F-F9AA-4FA0-BE0E-0CD2A74FAE5D}" destId="{BC9CDD2F-846E-452D-A8B7-BD55CF9BCAD7}" srcOrd="0" destOrd="0" presId="urn:microsoft.com/office/officeart/2005/8/layout/radial6"/>
    <dgm:cxn modelId="{C7AAAA75-4EDB-4009-9CC8-4A418326B07E}" type="presParOf" srcId="{6061585F-F9AA-4FA0-BE0E-0CD2A74FAE5D}" destId="{276ADDBB-BF90-4B17-AB75-11764D3E75C3}" srcOrd="1" destOrd="0" presId="urn:microsoft.com/office/officeart/2005/8/layout/radial6"/>
    <dgm:cxn modelId="{0FA76867-FBCD-4632-A25E-8A2585B71863}" type="presParOf" srcId="{6061585F-F9AA-4FA0-BE0E-0CD2A74FAE5D}" destId="{97F4D644-9456-42A1-B5B6-78CAAB1D44F4}" srcOrd="2" destOrd="0" presId="urn:microsoft.com/office/officeart/2005/8/layout/radial6"/>
    <dgm:cxn modelId="{A2618D60-EB32-4177-911B-A1F5D23E9A5C}" type="presParOf" srcId="{6061585F-F9AA-4FA0-BE0E-0CD2A74FAE5D}" destId="{ED572505-E761-45EC-B28B-98CA11229D19}" srcOrd="3" destOrd="0" presId="urn:microsoft.com/office/officeart/2005/8/layout/radial6"/>
    <dgm:cxn modelId="{A304EBC0-4590-415E-8B03-256085E9B42A}" type="presParOf" srcId="{6061585F-F9AA-4FA0-BE0E-0CD2A74FAE5D}" destId="{ABC3DE8B-3645-454D-B47E-963C407AF789}" srcOrd="4" destOrd="0" presId="urn:microsoft.com/office/officeart/2005/8/layout/radial6"/>
    <dgm:cxn modelId="{4DD1A43E-1375-4A6D-9F0B-7C03FD4D3C88}" type="presParOf" srcId="{6061585F-F9AA-4FA0-BE0E-0CD2A74FAE5D}" destId="{737D4CD8-AFF1-4B5D-9A27-469F9FCAAB1B}" srcOrd="5" destOrd="0" presId="urn:microsoft.com/office/officeart/2005/8/layout/radial6"/>
    <dgm:cxn modelId="{050F24D1-8D7F-4CE1-951C-09A4DEA8B6EB}" type="presParOf" srcId="{6061585F-F9AA-4FA0-BE0E-0CD2A74FAE5D}" destId="{801D2F14-6042-4148-9793-79211958BE40}" srcOrd="6" destOrd="0" presId="urn:microsoft.com/office/officeart/2005/8/layout/radial6"/>
    <dgm:cxn modelId="{23CE3D77-B9CF-4512-8DDC-3843AF0250E4}" type="presParOf" srcId="{6061585F-F9AA-4FA0-BE0E-0CD2A74FAE5D}" destId="{FEADD01E-AC6F-478A-A4C4-26BB04AD4626}" srcOrd="7" destOrd="0" presId="urn:microsoft.com/office/officeart/2005/8/layout/radial6"/>
    <dgm:cxn modelId="{9B8FB24A-CFC9-42ED-BDDF-3725A348CB68}" type="presParOf" srcId="{6061585F-F9AA-4FA0-BE0E-0CD2A74FAE5D}" destId="{0B17BADF-4869-4E33-A54A-B15522DB25E8}" srcOrd="8" destOrd="0" presId="urn:microsoft.com/office/officeart/2005/8/layout/radial6"/>
    <dgm:cxn modelId="{F0D70B1C-32AA-4F5E-8879-A758FE46F174}" type="presParOf" srcId="{6061585F-F9AA-4FA0-BE0E-0CD2A74FAE5D}" destId="{36FFE821-60B6-457C-AAE9-9992DE1803A8}" srcOrd="9" destOrd="0" presId="urn:microsoft.com/office/officeart/2005/8/layout/radial6"/>
    <dgm:cxn modelId="{CE9CD847-6A28-4ABC-935E-E5FB3ABE9E19}" type="presParOf" srcId="{6061585F-F9AA-4FA0-BE0E-0CD2A74FAE5D}" destId="{A39E0E1B-1B83-49F3-830B-D9EC8F68AB2B}" srcOrd="10" destOrd="0" presId="urn:microsoft.com/office/officeart/2005/8/layout/radial6"/>
    <dgm:cxn modelId="{DB7551D3-5C5D-49F6-9D95-8DC002693640}" type="presParOf" srcId="{6061585F-F9AA-4FA0-BE0E-0CD2A74FAE5D}" destId="{03FCC46F-D69F-459C-9A07-D7379908E3C7}" srcOrd="11" destOrd="0" presId="urn:microsoft.com/office/officeart/2005/8/layout/radial6"/>
    <dgm:cxn modelId="{0BEE9342-B5EF-4507-8D1D-A06BE57B9588}" type="presParOf" srcId="{6061585F-F9AA-4FA0-BE0E-0CD2A74FAE5D}" destId="{025BACF0-2D33-4594-A28C-DD8EF10FE76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5B8BD-F864-4CF7-A904-D1BAF5927C88}" type="doc">
      <dgm:prSet loTypeId="urn:microsoft.com/office/officeart/2005/8/layout/hList1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50278F4-F452-41A6-9C28-F67B3756B92C}">
      <dgm:prSet phldrT="[Text]"/>
      <dgm:spPr>
        <a:solidFill>
          <a:srgbClr val="003863"/>
        </a:solidFill>
      </dgm:spPr>
      <dgm:t>
        <a:bodyPr/>
        <a:lstStyle/>
        <a:p>
          <a:pPr algn="ctr"/>
          <a:r>
            <a:rPr lang="en-US" b="1" dirty="0" smtClean="0"/>
            <a:t>Marketing Toolkit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337BD348-FE9D-49A4-BFA0-FD3E79C602D2}" type="parTrans" cxnId="{5AA48F88-F49E-4592-84C5-1CC30D454A1B}">
      <dgm:prSet/>
      <dgm:spPr/>
      <dgm:t>
        <a:bodyPr/>
        <a:lstStyle/>
        <a:p>
          <a:pPr algn="ctr"/>
          <a:endParaRPr lang="en-US"/>
        </a:p>
      </dgm:t>
    </dgm:pt>
    <dgm:pt modelId="{18B92AAC-55CD-4F45-A19A-D32296446A25}" type="sibTrans" cxnId="{5AA48F88-F49E-4592-84C5-1CC30D454A1B}">
      <dgm:prSet/>
      <dgm:spPr/>
      <dgm:t>
        <a:bodyPr/>
        <a:lstStyle/>
        <a:p>
          <a:pPr algn="ctr"/>
          <a:endParaRPr lang="en-US"/>
        </a:p>
      </dgm:t>
    </dgm:pt>
    <dgm:pt modelId="{E99DE990-DD74-4D6C-99CD-C0A282CF26ED}">
      <dgm:prSet phldrT="[Text]"/>
      <dgm:spPr/>
      <dgm:t>
        <a:bodyPr/>
        <a:lstStyle/>
        <a:p>
          <a:pPr algn="l"/>
          <a:r>
            <a:rPr lang="en-US" dirty="0" smtClean="0"/>
            <a:t>Attendee Lists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88BB0C5-87FA-41C9-AAE8-CDFB90B92E0D}" type="parTrans" cxnId="{E77E1058-1DDF-4946-A606-D20343D9E053}">
      <dgm:prSet/>
      <dgm:spPr/>
      <dgm:t>
        <a:bodyPr/>
        <a:lstStyle/>
        <a:p>
          <a:pPr algn="ctr"/>
          <a:endParaRPr lang="en-US"/>
        </a:p>
      </dgm:t>
    </dgm:pt>
    <dgm:pt modelId="{29725345-07EA-4C0A-9F1C-EFAAD568F77C}" type="sibTrans" cxnId="{E77E1058-1DDF-4946-A606-D20343D9E053}">
      <dgm:prSet/>
      <dgm:spPr/>
      <dgm:t>
        <a:bodyPr/>
        <a:lstStyle/>
        <a:p>
          <a:pPr algn="ctr"/>
          <a:endParaRPr lang="en-US"/>
        </a:p>
      </dgm:t>
    </dgm:pt>
    <dgm:pt modelId="{B134898E-1B8C-44EB-A1AC-0DCAAAE7829A}">
      <dgm:prSet phldrT="[Text]"/>
      <dgm:spPr/>
      <dgm:t>
        <a:bodyPr/>
        <a:lstStyle/>
        <a:p>
          <a:pPr algn="l"/>
          <a:r>
            <a:rPr lang="en-US" dirty="0" smtClean="0"/>
            <a:t>Publication Ads</a:t>
          </a:r>
          <a:endParaRPr lang="en-US" dirty="0"/>
        </a:p>
      </dgm:t>
    </dgm:pt>
    <dgm:pt modelId="{EE6824F8-5B6E-45BF-9A6F-E1DF454362A9}" type="parTrans" cxnId="{CE0A63E7-3EF6-4D6B-AA11-685AA3D2A001}">
      <dgm:prSet/>
      <dgm:spPr/>
      <dgm:t>
        <a:bodyPr/>
        <a:lstStyle/>
        <a:p>
          <a:pPr algn="ctr"/>
          <a:endParaRPr lang="en-US"/>
        </a:p>
      </dgm:t>
    </dgm:pt>
    <dgm:pt modelId="{2D6CC32E-5828-41CE-AC80-6C5C5CC5E9DA}" type="sibTrans" cxnId="{CE0A63E7-3EF6-4D6B-AA11-685AA3D2A001}">
      <dgm:prSet/>
      <dgm:spPr/>
      <dgm:t>
        <a:bodyPr/>
        <a:lstStyle/>
        <a:p>
          <a:pPr algn="ctr"/>
          <a:endParaRPr lang="en-US"/>
        </a:p>
      </dgm:t>
    </dgm:pt>
    <dgm:pt modelId="{F42B5E88-B6F5-46F4-822C-C5D994799765}">
      <dgm:prSet phldrT="[Text]"/>
      <dgm:spPr>
        <a:solidFill>
          <a:srgbClr val="00B4E1"/>
        </a:solidFill>
      </dgm:spPr>
      <dgm:t>
        <a:bodyPr/>
        <a:lstStyle/>
        <a:p>
          <a:pPr algn="ctr"/>
          <a:r>
            <a:rPr lang="en-US" b="1" dirty="0" smtClean="0"/>
            <a:t>ROI Center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03F9E445-EC31-4A2C-8FD2-0834C89446F9}" type="parTrans" cxnId="{43BF10AB-F3A0-4919-91A4-EF477E68AC49}">
      <dgm:prSet/>
      <dgm:spPr/>
      <dgm:t>
        <a:bodyPr/>
        <a:lstStyle/>
        <a:p>
          <a:pPr algn="ctr"/>
          <a:endParaRPr lang="en-US"/>
        </a:p>
      </dgm:t>
    </dgm:pt>
    <dgm:pt modelId="{E0AE66CE-2FBA-415D-B15B-E44E097C0545}" type="sibTrans" cxnId="{43BF10AB-F3A0-4919-91A4-EF477E68AC49}">
      <dgm:prSet/>
      <dgm:spPr/>
      <dgm:t>
        <a:bodyPr/>
        <a:lstStyle/>
        <a:p>
          <a:pPr algn="ctr"/>
          <a:endParaRPr lang="en-US"/>
        </a:p>
      </dgm:t>
    </dgm:pt>
    <dgm:pt modelId="{07B65FE9-1D2F-4264-8580-543E3EE80F98}">
      <dgm:prSet phldrT="[Text]"/>
      <dgm:spPr/>
      <dgm:t>
        <a:bodyPr/>
        <a:lstStyle/>
        <a:p>
          <a:pPr algn="l"/>
          <a:r>
            <a:rPr lang="en-US" dirty="0" smtClean="0"/>
            <a:t>Marketing &amp; Promotion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0A4193DC-B0F1-43AC-8CB6-DB07156D06AC}" type="parTrans" cxnId="{9E4961F0-665D-4B8B-91C4-50C1C247E96B}">
      <dgm:prSet/>
      <dgm:spPr/>
      <dgm:t>
        <a:bodyPr/>
        <a:lstStyle/>
        <a:p>
          <a:pPr algn="ctr"/>
          <a:endParaRPr lang="en-US"/>
        </a:p>
      </dgm:t>
    </dgm:pt>
    <dgm:pt modelId="{6D423AF5-A10D-438E-AC79-316314DA0771}" type="sibTrans" cxnId="{9E4961F0-665D-4B8B-91C4-50C1C247E96B}">
      <dgm:prSet/>
      <dgm:spPr/>
      <dgm:t>
        <a:bodyPr/>
        <a:lstStyle/>
        <a:p>
          <a:pPr algn="ctr"/>
          <a:endParaRPr lang="en-US"/>
        </a:p>
      </dgm:t>
    </dgm:pt>
    <dgm:pt modelId="{F557B7C6-DA19-4257-892B-1E65F88A3807}">
      <dgm:prSet phldrT="[Text]"/>
      <dgm:spPr/>
      <dgm:t>
        <a:bodyPr/>
        <a:lstStyle/>
        <a:p>
          <a:pPr algn="l"/>
          <a:r>
            <a:rPr lang="en-US" dirty="0" smtClean="0"/>
            <a:t>Measurement &amp; Evaluation</a:t>
          </a:r>
          <a:endParaRPr lang="en-US" dirty="0"/>
        </a:p>
      </dgm:t>
    </dgm:pt>
    <dgm:pt modelId="{B4C2E905-6B64-4155-A676-1FC25142D1B5}" type="parTrans" cxnId="{BD13D682-FE79-409B-85AD-2D0CA9248C9C}">
      <dgm:prSet/>
      <dgm:spPr/>
      <dgm:t>
        <a:bodyPr/>
        <a:lstStyle/>
        <a:p>
          <a:pPr algn="ctr"/>
          <a:endParaRPr lang="en-US"/>
        </a:p>
      </dgm:t>
    </dgm:pt>
    <dgm:pt modelId="{FA85485C-AD4E-4DD2-A695-CC0EE5E53CE1}" type="sibTrans" cxnId="{BD13D682-FE79-409B-85AD-2D0CA9248C9C}">
      <dgm:prSet/>
      <dgm:spPr/>
      <dgm:t>
        <a:bodyPr/>
        <a:lstStyle/>
        <a:p>
          <a:pPr algn="ctr"/>
          <a:endParaRPr lang="en-US"/>
        </a:p>
      </dgm:t>
    </dgm:pt>
    <dgm:pt modelId="{668E67EC-1FCE-4522-B840-6ECF5BB70C7B}">
      <dgm:prSet phldrT="[Text]"/>
      <dgm:spPr/>
      <dgm:t>
        <a:bodyPr/>
        <a:lstStyle/>
        <a:p>
          <a:pPr algn="l"/>
          <a:r>
            <a:rPr lang="en-US" dirty="0" smtClean="0"/>
            <a:t>Banner Ads</a:t>
          </a:r>
          <a:endParaRPr lang="en-US" dirty="0"/>
        </a:p>
      </dgm:t>
    </dgm:pt>
    <dgm:pt modelId="{F4DD05BA-1924-4677-B79F-9FD076AECFBE}" type="parTrans" cxnId="{8DE1567D-6035-4039-885C-62657D6EB856}">
      <dgm:prSet/>
      <dgm:spPr/>
      <dgm:t>
        <a:bodyPr/>
        <a:lstStyle/>
        <a:p>
          <a:pPr algn="ctr"/>
          <a:endParaRPr lang="en-US"/>
        </a:p>
      </dgm:t>
    </dgm:pt>
    <dgm:pt modelId="{889CEE9C-6855-4B20-B713-D1023587BE14}" type="sibTrans" cxnId="{8DE1567D-6035-4039-885C-62657D6EB856}">
      <dgm:prSet/>
      <dgm:spPr/>
      <dgm:t>
        <a:bodyPr/>
        <a:lstStyle/>
        <a:p>
          <a:pPr algn="ctr"/>
          <a:endParaRPr lang="en-US"/>
        </a:p>
      </dgm:t>
    </dgm:pt>
    <dgm:pt modelId="{012D1075-A0E0-4431-A948-FECD3EEA7753}">
      <dgm:prSet phldrT="[Text]"/>
      <dgm:spPr/>
      <dgm:t>
        <a:bodyPr/>
        <a:lstStyle/>
        <a:p>
          <a:pPr algn="l"/>
          <a:r>
            <a:rPr lang="en-US" dirty="0" smtClean="0"/>
            <a:t>Final Program Ads</a:t>
          </a:r>
          <a:endParaRPr lang="en-US" dirty="0"/>
        </a:p>
      </dgm:t>
    </dgm:pt>
    <dgm:pt modelId="{DE5E2158-F2A3-4BCE-B04C-90A66C1C46F5}" type="parTrans" cxnId="{96FD7755-0DC1-418A-AF54-E2A75B871F5D}">
      <dgm:prSet/>
      <dgm:spPr/>
      <dgm:t>
        <a:bodyPr/>
        <a:lstStyle/>
        <a:p>
          <a:pPr algn="ctr"/>
          <a:endParaRPr lang="en-US"/>
        </a:p>
      </dgm:t>
    </dgm:pt>
    <dgm:pt modelId="{07CD54F3-98F2-4D40-A01B-A23CEA3ACCE5}" type="sibTrans" cxnId="{96FD7755-0DC1-418A-AF54-E2A75B871F5D}">
      <dgm:prSet/>
      <dgm:spPr/>
      <dgm:t>
        <a:bodyPr/>
        <a:lstStyle/>
        <a:p>
          <a:pPr algn="ctr"/>
          <a:endParaRPr lang="en-US"/>
        </a:p>
      </dgm:t>
    </dgm:pt>
    <dgm:pt modelId="{9938965C-96E4-466E-BC67-8ADE5DAEB89E}">
      <dgm:prSet phldrT="[Text]"/>
      <dgm:spPr/>
      <dgm:t>
        <a:bodyPr/>
        <a:lstStyle/>
        <a:p>
          <a:pPr algn="l"/>
          <a:r>
            <a:rPr lang="en-US" dirty="0" smtClean="0"/>
            <a:t>Digital Brochure</a:t>
          </a:r>
          <a:endParaRPr lang="en-US" dirty="0"/>
        </a:p>
      </dgm:t>
    </dgm:pt>
    <dgm:pt modelId="{00F1F693-CC12-43CC-ABAE-6502EE8A7DD6}" type="parTrans" cxnId="{117DE240-AB7F-411F-BF76-6E82B71A40F6}">
      <dgm:prSet/>
      <dgm:spPr/>
      <dgm:t>
        <a:bodyPr/>
        <a:lstStyle/>
        <a:p>
          <a:pPr algn="ctr"/>
          <a:endParaRPr lang="en-US"/>
        </a:p>
      </dgm:t>
    </dgm:pt>
    <dgm:pt modelId="{387DA151-ED14-4694-B6CB-F118564127DF}" type="sibTrans" cxnId="{117DE240-AB7F-411F-BF76-6E82B71A40F6}">
      <dgm:prSet/>
      <dgm:spPr/>
      <dgm:t>
        <a:bodyPr/>
        <a:lstStyle/>
        <a:p>
          <a:pPr algn="ctr"/>
          <a:endParaRPr lang="en-US"/>
        </a:p>
      </dgm:t>
    </dgm:pt>
    <dgm:pt modelId="{B0C99641-B323-4524-950A-2D121EF753E9}">
      <dgm:prSet phldrT="[Text]"/>
      <dgm:spPr/>
      <dgm:t>
        <a:bodyPr/>
        <a:lstStyle/>
        <a:p>
          <a:pPr algn="l"/>
          <a:r>
            <a:rPr lang="en-US" dirty="0" smtClean="0"/>
            <a:t>Press Conferences</a:t>
          </a:r>
          <a:endParaRPr lang="en-US" dirty="0"/>
        </a:p>
      </dgm:t>
    </dgm:pt>
    <dgm:pt modelId="{4043CFC3-3596-4EED-9EFC-B0D7A028C460}" type="parTrans" cxnId="{F959B3B0-6744-45D2-9521-29DF86766E08}">
      <dgm:prSet/>
      <dgm:spPr/>
      <dgm:t>
        <a:bodyPr/>
        <a:lstStyle/>
        <a:p>
          <a:pPr algn="ctr"/>
          <a:endParaRPr lang="en-US"/>
        </a:p>
      </dgm:t>
    </dgm:pt>
    <dgm:pt modelId="{BB81E0DE-A514-4BC2-BAC6-6834C1C31DF3}" type="sibTrans" cxnId="{F959B3B0-6744-45D2-9521-29DF86766E08}">
      <dgm:prSet/>
      <dgm:spPr/>
      <dgm:t>
        <a:bodyPr/>
        <a:lstStyle/>
        <a:p>
          <a:pPr algn="ctr"/>
          <a:endParaRPr lang="en-US"/>
        </a:p>
      </dgm:t>
    </dgm:pt>
    <dgm:pt modelId="{4C1FD4A6-903F-436E-8243-4D2B2FC45AC5}">
      <dgm:prSet phldrT="[Text]"/>
      <dgm:spPr/>
      <dgm:t>
        <a:bodyPr/>
        <a:lstStyle/>
        <a:p>
          <a:pPr algn="l"/>
          <a:r>
            <a:rPr lang="en-US" dirty="0" smtClean="0"/>
            <a:t>Press Lists</a:t>
          </a:r>
          <a:endParaRPr lang="en-US" dirty="0"/>
        </a:p>
      </dgm:t>
    </dgm:pt>
    <dgm:pt modelId="{838DF05F-D3FA-48B3-8E36-55AC7ACBD948}" type="parTrans" cxnId="{37EABC4D-15B0-4EEA-A099-43F5AB008738}">
      <dgm:prSet/>
      <dgm:spPr/>
      <dgm:t>
        <a:bodyPr/>
        <a:lstStyle/>
        <a:p>
          <a:pPr algn="ctr"/>
          <a:endParaRPr lang="en-US"/>
        </a:p>
      </dgm:t>
    </dgm:pt>
    <dgm:pt modelId="{9A2B42EF-07C3-4D9F-855F-32DBD7D25AAE}" type="sibTrans" cxnId="{37EABC4D-15B0-4EEA-A099-43F5AB008738}">
      <dgm:prSet/>
      <dgm:spPr/>
      <dgm:t>
        <a:bodyPr/>
        <a:lstStyle/>
        <a:p>
          <a:pPr algn="ctr"/>
          <a:endParaRPr lang="en-US"/>
        </a:p>
      </dgm:t>
    </dgm:pt>
    <dgm:pt modelId="{FE74A9BA-E3F9-4CC9-B02C-763F52077890}">
      <dgm:prSet phldrT="[Text]"/>
      <dgm:spPr/>
      <dgm:t>
        <a:bodyPr/>
        <a:lstStyle/>
        <a:p>
          <a:pPr algn="l"/>
          <a:r>
            <a:rPr lang="en-US" dirty="0" smtClean="0"/>
            <a:t>Press Releases</a:t>
          </a:r>
          <a:endParaRPr lang="en-US" dirty="0"/>
        </a:p>
      </dgm:t>
    </dgm:pt>
    <dgm:pt modelId="{00CEFC5A-8301-474E-87D4-2A4F27780307}" type="parTrans" cxnId="{1929B9EB-BA68-4338-8754-14F43F642F85}">
      <dgm:prSet/>
      <dgm:spPr/>
      <dgm:t>
        <a:bodyPr/>
        <a:lstStyle/>
        <a:p>
          <a:pPr algn="ctr"/>
          <a:endParaRPr lang="en-US"/>
        </a:p>
      </dgm:t>
    </dgm:pt>
    <dgm:pt modelId="{F0FB0682-5553-4D62-B2E3-F2109F997085}" type="sibTrans" cxnId="{1929B9EB-BA68-4338-8754-14F43F642F85}">
      <dgm:prSet/>
      <dgm:spPr/>
      <dgm:t>
        <a:bodyPr/>
        <a:lstStyle/>
        <a:p>
          <a:pPr algn="ctr"/>
          <a:endParaRPr lang="en-US"/>
        </a:p>
      </dgm:t>
    </dgm:pt>
    <dgm:pt modelId="{6185D3DA-9F5D-43FF-8D81-E5502A60C493}">
      <dgm:prSet phldrT="[Text]"/>
      <dgm:spPr/>
      <dgm:t>
        <a:bodyPr/>
        <a:lstStyle/>
        <a:p>
          <a:pPr algn="l"/>
          <a:r>
            <a:rPr lang="en-US" dirty="0" smtClean="0"/>
            <a:t>Sponsorship Opportunities</a:t>
          </a:r>
          <a:endParaRPr lang="en-US" dirty="0"/>
        </a:p>
      </dgm:t>
    </dgm:pt>
    <dgm:pt modelId="{EDA6C214-8EFB-4372-80EA-26FB585D3C5B}" type="parTrans" cxnId="{4E0A8B65-0BF0-4BC9-B45C-E1AD076AE77E}">
      <dgm:prSet/>
      <dgm:spPr/>
      <dgm:t>
        <a:bodyPr/>
        <a:lstStyle/>
        <a:p>
          <a:pPr algn="ctr"/>
          <a:endParaRPr lang="en-US"/>
        </a:p>
      </dgm:t>
    </dgm:pt>
    <dgm:pt modelId="{9BE86FD4-A5DB-4B01-BCAA-2B2E27EC061D}" type="sibTrans" cxnId="{4E0A8B65-0BF0-4BC9-B45C-E1AD076AE77E}">
      <dgm:prSet/>
      <dgm:spPr/>
      <dgm:t>
        <a:bodyPr/>
        <a:lstStyle/>
        <a:p>
          <a:pPr algn="ctr"/>
          <a:endParaRPr lang="en-US"/>
        </a:p>
      </dgm:t>
    </dgm:pt>
    <dgm:pt modelId="{C0C819B7-78A2-406F-9083-0D1C91CBF981}">
      <dgm:prSet phldrT="[Text]"/>
      <dgm:spPr/>
      <dgm:t>
        <a:bodyPr/>
        <a:lstStyle/>
        <a:p>
          <a:pPr algn="l"/>
          <a:r>
            <a:rPr lang="en-US" dirty="0" smtClean="0"/>
            <a:t>Budgeting</a:t>
          </a:r>
          <a:endParaRPr lang="en-US" dirty="0"/>
        </a:p>
      </dgm:t>
    </dgm:pt>
    <dgm:pt modelId="{FAC8F96B-4A1A-4517-A085-25880BD12072}" type="parTrans" cxnId="{0BE51379-AE70-428A-A248-1798295D4B52}">
      <dgm:prSet/>
      <dgm:spPr/>
      <dgm:t>
        <a:bodyPr/>
        <a:lstStyle/>
        <a:p>
          <a:pPr algn="ctr"/>
          <a:endParaRPr lang="en-US"/>
        </a:p>
      </dgm:t>
    </dgm:pt>
    <dgm:pt modelId="{EAC7236C-D561-4899-B180-C501E926FAB0}" type="sibTrans" cxnId="{0BE51379-AE70-428A-A248-1798295D4B52}">
      <dgm:prSet/>
      <dgm:spPr/>
      <dgm:t>
        <a:bodyPr/>
        <a:lstStyle/>
        <a:p>
          <a:pPr algn="ctr"/>
          <a:endParaRPr lang="en-US"/>
        </a:p>
      </dgm:t>
    </dgm:pt>
    <dgm:pt modelId="{B0E4C230-BFCE-4F66-A03E-3015AADA20BF}">
      <dgm:prSet phldrT="[Text]"/>
      <dgm:spPr/>
      <dgm:t>
        <a:bodyPr/>
        <a:lstStyle/>
        <a:p>
          <a:pPr algn="l"/>
          <a:r>
            <a:rPr lang="en-US" dirty="0" smtClean="0"/>
            <a:t>Exhibiting Strategies</a:t>
          </a:r>
          <a:endParaRPr lang="en-US" dirty="0"/>
        </a:p>
      </dgm:t>
    </dgm:pt>
    <dgm:pt modelId="{40B658AB-DEB3-4485-9C81-37725ACFE75A}" type="parTrans" cxnId="{C09CE613-F388-40C7-A395-9C3D5350CD97}">
      <dgm:prSet/>
      <dgm:spPr/>
      <dgm:t>
        <a:bodyPr/>
        <a:lstStyle/>
        <a:p>
          <a:pPr algn="ctr"/>
          <a:endParaRPr lang="en-US"/>
        </a:p>
      </dgm:t>
    </dgm:pt>
    <dgm:pt modelId="{BE83A340-C8B6-4292-BEC6-1FDDBB3164D1}" type="sibTrans" cxnId="{C09CE613-F388-40C7-A395-9C3D5350CD97}">
      <dgm:prSet/>
      <dgm:spPr/>
      <dgm:t>
        <a:bodyPr/>
        <a:lstStyle/>
        <a:p>
          <a:pPr algn="ctr"/>
          <a:endParaRPr lang="en-US"/>
        </a:p>
      </dgm:t>
    </dgm:pt>
    <dgm:pt modelId="{E0DCA05B-D8F5-44B2-AE5D-920D36F98CB1}">
      <dgm:prSet phldrT="[Text]"/>
      <dgm:spPr/>
      <dgm:t>
        <a:bodyPr/>
        <a:lstStyle/>
        <a:p>
          <a:pPr algn="l"/>
          <a:r>
            <a:rPr lang="en-US" dirty="0" smtClean="0"/>
            <a:t>Exhibiting Checklist</a:t>
          </a:r>
          <a:endParaRPr lang="en-US" dirty="0"/>
        </a:p>
      </dgm:t>
    </dgm:pt>
    <dgm:pt modelId="{1B9A9768-C613-428B-B9E9-E9ED14BAA7F8}" type="parTrans" cxnId="{923DDE96-6C22-4724-B9E5-719162CF233A}">
      <dgm:prSet/>
      <dgm:spPr/>
      <dgm:t>
        <a:bodyPr/>
        <a:lstStyle/>
        <a:p>
          <a:pPr algn="ctr"/>
          <a:endParaRPr lang="en-US"/>
        </a:p>
      </dgm:t>
    </dgm:pt>
    <dgm:pt modelId="{F4F42766-0832-4959-B9FB-7E6A3602DB0D}" type="sibTrans" cxnId="{923DDE96-6C22-4724-B9E5-719162CF233A}">
      <dgm:prSet/>
      <dgm:spPr/>
      <dgm:t>
        <a:bodyPr/>
        <a:lstStyle/>
        <a:p>
          <a:pPr algn="ctr"/>
          <a:endParaRPr lang="en-US"/>
        </a:p>
      </dgm:t>
    </dgm:pt>
    <dgm:pt modelId="{FFD5DD75-2E3D-4C6F-B59A-E8CE779032F1}">
      <dgm:prSet phldrT="[Text]"/>
      <dgm:spPr/>
      <dgm:t>
        <a:bodyPr/>
        <a:lstStyle/>
        <a:p>
          <a:pPr algn="l"/>
          <a:r>
            <a:rPr lang="en-US" dirty="0" smtClean="0"/>
            <a:t>2019 Standout Exhibitors</a:t>
          </a:r>
          <a:endParaRPr lang="en-US" dirty="0"/>
        </a:p>
      </dgm:t>
    </dgm:pt>
    <dgm:pt modelId="{62722E90-76CC-4992-A893-444C3EAC0FFC}" type="parTrans" cxnId="{584C8EF6-CE52-402A-89A3-375FACEAE6F2}">
      <dgm:prSet/>
      <dgm:spPr/>
      <dgm:t>
        <a:bodyPr/>
        <a:lstStyle/>
        <a:p>
          <a:pPr algn="ctr"/>
          <a:endParaRPr lang="en-US"/>
        </a:p>
      </dgm:t>
    </dgm:pt>
    <dgm:pt modelId="{9141FAC5-C035-4127-A5DF-7F804088D2D2}" type="sibTrans" cxnId="{584C8EF6-CE52-402A-89A3-375FACEAE6F2}">
      <dgm:prSet/>
      <dgm:spPr/>
      <dgm:t>
        <a:bodyPr/>
        <a:lstStyle/>
        <a:p>
          <a:pPr algn="ctr"/>
          <a:endParaRPr lang="en-US"/>
        </a:p>
      </dgm:t>
    </dgm:pt>
    <dgm:pt modelId="{A2A27AD0-A810-4F5C-B850-AC852244301D}">
      <dgm:prSet phldrT="[Text]"/>
      <dgm:spPr/>
      <dgm:t>
        <a:bodyPr/>
        <a:lstStyle/>
        <a:p>
          <a:pPr algn="l"/>
          <a:r>
            <a:rPr lang="en-US" dirty="0" smtClean="0"/>
            <a:t>Exhibiting Webinars</a:t>
          </a:r>
          <a:endParaRPr lang="en-US" dirty="0"/>
        </a:p>
      </dgm:t>
    </dgm:pt>
    <dgm:pt modelId="{53A860DC-A733-482B-AB62-8C540839B0A0}" type="parTrans" cxnId="{857E39A3-868D-4B88-8D73-7F7643FA198D}">
      <dgm:prSet/>
      <dgm:spPr/>
      <dgm:t>
        <a:bodyPr/>
        <a:lstStyle/>
        <a:p>
          <a:pPr algn="ctr"/>
          <a:endParaRPr lang="en-US"/>
        </a:p>
      </dgm:t>
    </dgm:pt>
    <dgm:pt modelId="{C4500207-302D-4597-BB79-5A38CD018DA7}" type="sibTrans" cxnId="{857E39A3-868D-4B88-8D73-7F7643FA198D}">
      <dgm:prSet/>
      <dgm:spPr/>
      <dgm:t>
        <a:bodyPr/>
        <a:lstStyle/>
        <a:p>
          <a:pPr algn="ctr"/>
          <a:endParaRPr lang="en-US"/>
        </a:p>
      </dgm:t>
    </dgm:pt>
    <dgm:pt modelId="{C6EC8218-B4B9-44C0-A92B-59F2197A9D87}">
      <dgm:prSet phldrT="[Text]"/>
      <dgm:spPr/>
      <dgm:t>
        <a:bodyPr/>
        <a:lstStyle/>
        <a:p>
          <a:pPr algn="l"/>
          <a:r>
            <a:rPr lang="en-US" dirty="0" smtClean="0"/>
            <a:t>Exhibiting Blogs</a:t>
          </a:r>
          <a:endParaRPr lang="en-US" dirty="0"/>
        </a:p>
      </dgm:t>
    </dgm:pt>
    <dgm:pt modelId="{66866221-0E5C-406A-A819-CBFF82CEBE28}" type="parTrans" cxnId="{1AD033D1-A137-4796-8F39-723B0F388F34}">
      <dgm:prSet/>
      <dgm:spPr/>
      <dgm:t>
        <a:bodyPr/>
        <a:lstStyle/>
        <a:p>
          <a:pPr algn="ctr"/>
          <a:endParaRPr lang="en-US"/>
        </a:p>
      </dgm:t>
    </dgm:pt>
    <dgm:pt modelId="{0D6E69B6-A59A-4236-ABC4-CB3643BDAFA5}" type="sibTrans" cxnId="{1AD033D1-A137-4796-8F39-723B0F388F34}">
      <dgm:prSet/>
      <dgm:spPr/>
      <dgm:t>
        <a:bodyPr/>
        <a:lstStyle/>
        <a:p>
          <a:pPr algn="ctr"/>
          <a:endParaRPr lang="en-US"/>
        </a:p>
      </dgm:t>
    </dgm:pt>
    <dgm:pt modelId="{A29A7B93-64D2-497A-871F-64BC88B67A20}">
      <dgm:prSet phldrT="[Text]"/>
      <dgm:spPr/>
      <dgm:t>
        <a:bodyPr/>
        <a:lstStyle/>
        <a:p>
          <a:pPr algn="l"/>
          <a:r>
            <a:rPr lang="en-US" dirty="0" smtClean="0"/>
            <a:t>Ask an Expert</a:t>
          </a:r>
          <a:endParaRPr lang="en-US" dirty="0"/>
        </a:p>
      </dgm:t>
    </dgm:pt>
    <dgm:pt modelId="{B751AAF9-83FC-4CE1-B266-38BFC1FAE352}" type="parTrans" cxnId="{214E3CF9-6A32-40C3-8DCD-3B487FE95E38}">
      <dgm:prSet/>
      <dgm:spPr/>
      <dgm:t>
        <a:bodyPr/>
        <a:lstStyle/>
        <a:p>
          <a:pPr algn="ctr"/>
          <a:endParaRPr lang="en-US"/>
        </a:p>
      </dgm:t>
    </dgm:pt>
    <dgm:pt modelId="{CC3C9579-93C9-40A7-91AB-8398069B200F}" type="sibTrans" cxnId="{214E3CF9-6A32-40C3-8DCD-3B487FE95E38}">
      <dgm:prSet/>
      <dgm:spPr/>
      <dgm:t>
        <a:bodyPr/>
        <a:lstStyle/>
        <a:p>
          <a:pPr algn="ctr"/>
          <a:endParaRPr lang="en-US"/>
        </a:p>
      </dgm:t>
    </dgm:pt>
    <dgm:pt modelId="{B1EF0A5A-04EF-4BDA-8A0F-83377103816A}" type="pres">
      <dgm:prSet presAssocID="{4F05B8BD-F864-4CF7-A904-D1BAF5927C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58DF7-819F-486E-94C2-ED3E580B0C78}" type="pres">
      <dgm:prSet presAssocID="{350278F4-F452-41A6-9C28-F67B3756B92C}" presName="composite" presStyleCnt="0"/>
      <dgm:spPr/>
    </dgm:pt>
    <dgm:pt modelId="{1E754BDB-DF52-4C98-B9F1-E1B98F965E47}" type="pres">
      <dgm:prSet presAssocID="{350278F4-F452-41A6-9C28-F67B3756B92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49F4E-CEC1-4182-A57D-B366FAE19E6E}" type="pres">
      <dgm:prSet presAssocID="{350278F4-F452-41A6-9C28-F67B3756B92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7B7E8-5287-4C03-8E18-198B84B6033E}" type="pres">
      <dgm:prSet presAssocID="{18B92AAC-55CD-4F45-A19A-D32296446A25}" presName="space" presStyleCnt="0"/>
      <dgm:spPr/>
    </dgm:pt>
    <dgm:pt modelId="{3300D592-2E86-430A-8B17-977D1DE14971}" type="pres">
      <dgm:prSet presAssocID="{F42B5E88-B6F5-46F4-822C-C5D994799765}" presName="composite" presStyleCnt="0"/>
      <dgm:spPr/>
    </dgm:pt>
    <dgm:pt modelId="{0A43F3A5-ADD5-46E3-A8D7-2306CBF78FFB}" type="pres">
      <dgm:prSet presAssocID="{F42B5E88-B6F5-46F4-822C-C5D99479976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E3070-E8D1-48FF-BFAB-18ADC9669B8A}" type="pres">
      <dgm:prSet presAssocID="{F42B5E88-B6F5-46F4-822C-C5D99479976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CE613-F388-40C7-A395-9C3D5350CD97}" srcId="{F42B5E88-B6F5-46F4-822C-C5D994799765}" destId="{B0E4C230-BFCE-4F66-A03E-3015AADA20BF}" srcOrd="3" destOrd="0" parTransId="{40B658AB-DEB3-4485-9C81-37725ACFE75A}" sibTransId="{BE83A340-C8B6-4292-BEC6-1FDDBB3164D1}"/>
    <dgm:cxn modelId="{758CC980-08C8-444A-87CD-4625A891B08F}" type="presOf" srcId="{C6EC8218-B4B9-44C0-A92B-59F2197A9D87}" destId="{E41E3070-E8D1-48FF-BFAB-18ADC9669B8A}" srcOrd="0" destOrd="7" presId="urn:microsoft.com/office/officeart/2005/8/layout/hList1"/>
    <dgm:cxn modelId="{13CFD57E-FC3D-4444-8531-E216EBBE1E96}" type="presOf" srcId="{FE74A9BA-E3F9-4CC9-B02C-763F52077890}" destId="{3DE49F4E-CEC1-4182-A57D-B366FAE19E6E}" srcOrd="0" destOrd="7" presId="urn:microsoft.com/office/officeart/2005/8/layout/hList1"/>
    <dgm:cxn modelId="{F959B3B0-6744-45D2-9521-29DF86766E08}" srcId="{350278F4-F452-41A6-9C28-F67B3756B92C}" destId="{B0C99641-B323-4524-950A-2D121EF753E9}" srcOrd="5" destOrd="0" parTransId="{4043CFC3-3596-4EED-9EFC-B0D7A028C460}" sibTransId="{BB81E0DE-A514-4BC2-BAC6-6834C1C31DF3}"/>
    <dgm:cxn modelId="{214E3CF9-6A32-40C3-8DCD-3B487FE95E38}" srcId="{F42B5E88-B6F5-46F4-822C-C5D994799765}" destId="{A29A7B93-64D2-497A-871F-64BC88B67A20}" srcOrd="8" destOrd="0" parTransId="{B751AAF9-83FC-4CE1-B266-38BFC1FAE352}" sibTransId="{CC3C9579-93C9-40A7-91AB-8398069B200F}"/>
    <dgm:cxn modelId="{8823ED05-B6A6-4320-B14C-FEA6B4813206}" type="presOf" srcId="{FFD5DD75-2E3D-4C6F-B59A-E8CE779032F1}" destId="{E41E3070-E8D1-48FF-BFAB-18ADC9669B8A}" srcOrd="0" destOrd="5" presId="urn:microsoft.com/office/officeart/2005/8/layout/hList1"/>
    <dgm:cxn modelId="{1352D8AA-4446-4090-8246-407D561D797C}" type="presOf" srcId="{012D1075-A0E0-4431-A948-FECD3EEA7753}" destId="{3DE49F4E-CEC1-4182-A57D-B366FAE19E6E}" srcOrd="0" destOrd="3" presId="urn:microsoft.com/office/officeart/2005/8/layout/hList1"/>
    <dgm:cxn modelId="{14579C37-A898-4027-B20B-9DD74D7F17EA}" type="presOf" srcId="{B0E4C230-BFCE-4F66-A03E-3015AADA20BF}" destId="{E41E3070-E8D1-48FF-BFAB-18ADC9669B8A}" srcOrd="0" destOrd="3" presId="urn:microsoft.com/office/officeart/2005/8/layout/hList1"/>
    <dgm:cxn modelId="{D8802EFC-7AA9-46B2-870F-47D19CDB8C25}" type="presOf" srcId="{9938965C-96E4-466E-BC67-8ADE5DAEB89E}" destId="{3DE49F4E-CEC1-4182-A57D-B366FAE19E6E}" srcOrd="0" destOrd="4" presId="urn:microsoft.com/office/officeart/2005/8/layout/hList1"/>
    <dgm:cxn modelId="{9E4961F0-665D-4B8B-91C4-50C1C247E96B}" srcId="{F42B5E88-B6F5-46F4-822C-C5D994799765}" destId="{07B65FE9-1D2F-4264-8580-543E3EE80F98}" srcOrd="0" destOrd="0" parTransId="{0A4193DC-B0F1-43AC-8CB6-DB07156D06AC}" sibTransId="{6D423AF5-A10D-438E-AC79-316314DA0771}"/>
    <dgm:cxn modelId="{C40BD889-D9DF-4B3E-87FA-1B802BF4D739}" type="presOf" srcId="{F42B5E88-B6F5-46F4-822C-C5D994799765}" destId="{0A43F3A5-ADD5-46E3-A8D7-2306CBF78FFB}" srcOrd="0" destOrd="0" presId="urn:microsoft.com/office/officeart/2005/8/layout/hList1"/>
    <dgm:cxn modelId="{A976B9E7-C945-4594-ACC9-A295829586EF}" type="presOf" srcId="{350278F4-F452-41A6-9C28-F67B3756B92C}" destId="{1E754BDB-DF52-4C98-B9F1-E1B98F965E47}" srcOrd="0" destOrd="0" presId="urn:microsoft.com/office/officeart/2005/8/layout/hList1"/>
    <dgm:cxn modelId="{52965145-C579-4F92-A745-09A7E0281832}" type="presOf" srcId="{A2A27AD0-A810-4F5C-B850-AC852244301D}" destId="{E41E3070-E8D1-48FF-BFAB-18ADC9669B8A}" srcOrd="0" destOrd="6" presId="urn:microsoft.com/office/officeart/2005/8/layout/hList1"/>
    <dgm:cxn modelId="{632E5122-B88C-40D6-8805-A5BAC7804598}" type="presOf" srcId="{668E67EC-1FCE-4522-B840-6ECF5BB70C7B}" destId="{3DE49F4E-CEC1-4182-A57D-B366FAE19E6E}" srcOrd="0" destOrd="1" presId="urn:microsoft.com/office/officeart/2005/8/layout/hList1"/>
    <dgm:cxn modelId="{EA081CD1-5503-4067-ACB1-A6FF881718D2}" type="presOf" srcId="{E99DE990-DD74-4D6C-99CD-C0A282CF26ED}" destId="{3DE49F4E-CEC1-4182-A57D-B366FAE19E6E}" srcOrd="0" destOrd="0" presId="urn:microsoft.com/office/officeart/2005/8/layout/hList1"/>
    <dgm:cxn modelId="{923DDE96-6C22-4724-B9E5-719162CF233A}" srcId="{F42B5E88-B6F5-46F4-822C-C5D994799765}" destId="{E0DCA05B-D8F5-44B2-AE5D-920D36F98CB1}" srcOrd="4" destOrd="0" parTransId="{1B9A9768-C613-428B-B9E9-E9ED14BAA7F8}" sibTransId="{F4F42766-0832-4959-B9FB-7E6A3602DB0D}"/>
    <dgm:cxn modelId="{3EDDE2B6-5FCF-407D-8B5B-7EB39A0FF8C8}" type="presOf" srcId="{6185D3DA-9F5D-43FF-8D81-E5502A60C493}" destId="{3DE49F4E-CEC1-4182-A57D-B366FAE19E6E}" srcOrd="0" destOrd="8" presId="urn:microsoft.com/office/officeart/2005/8/layout/hList1"/>
    <dgm:cxn modelId="{96FD7755-0DC1-418A-AF54-E2A75B871F5D}" srcId="{350278F4-F452-41A6-9C28-F67B3756B92C}" destId="{012D1075-A0E0-4431-A948-FECD3EEA7753}" srcOrd="3" destOrd="0" parTransId="{DE5E2158-F2A3-4BCE-B04C-90A66C1C46F5}" sibTransId="{07CD54F3-98F2-4D40-A01B-A23CEA3ACCE5}"/>
    <dgm:cxn modelId="{0E6AC6BD-B75B-432D-B58E-7DCD46F820A9}" type="presOf" srcId="{4C1FD4A6-903F-436E-8243-4D2B2FC45AC5}" destId="{3DE49F4E-CEC1-4182-A57D-B366FAE19E6E}" srcOrd="0" destOrd="6" presId="urn:microsoft.com/office/officeart/2005/8/layout/hList1"/>
    <dgm:cxn modelId="{1929B9EB-BA68-4338-8754-14F43F642F85}" srcId="{350278F4-F452-41A6-9C28-F67B3756B92C}" destId="{FE74A9BA-E3F9-4CC9-B02C-763F52077890}" srcOrd="7" destOrd="0" parTransId="{00CEFC5A-8301-474E-87D4-2A4F27780307}" sibTransId="{F0FB0682-5553-4D62-B2E3-F2109F997085}"/>
    <dgm:cxn modelId="{5229918E-ED7F-4680-8D9C-64369666F810}" type="presOf" srcId="{B134898E-1B8C-44EB-A1AC-0DCAAAE7829A}" destId="{3DE49F4E-CEC1-4182-A57D-B366FAE19E6E}" srcOrd="0" destOrd="2" presId="urn:microsoft.com/office/officeart/2005/8/layout/hList1"/>
    <dgm:cxn modelId="{8DE1567D-6035-4039-885C-62657D6EB856}" srcId="{350278F4-F452-41A6-9C28-F67B3756B92C}" destId="{668E67EC-1FCE-4522-B840-6ECF5BB70C7B}" srcOrd="1" destOrd="0" parTransId="{F4DD05BA-1924-4677-B79F-9FD076AECFBE}" sibTransId="{889CEE9C-6855-4B20-B713-D1023587BE14}"/>
    <dgm:cxn modelId="{D53A1A18-BB96-45CF-B283-BB5E8ED5502B}" type="presOf" srcId="{C0C819B7-78A2-406F-9083-0D1C91CBF981}" destId="{E41E3070-E8D1-48FF-BFAB-18ADC9669B8A}" srcOrd="0" destOrd="2" presId="urn:microsoft.com/office/officeart/2005/8/layout/hList1"/>
    <dgm:cxn modelId="{6E57603F-EEEA-46C1-99A8-7DB93809E6F9}" type="presOf" srcId="{F557B7C6-DA19-4257-892B-1E65F88A3807}" destId="{E41E3070-E8D1-48FF-BFAB-18ADC9669B8A}" srcOrd="0" destOrd="1" presId="urn:microsoft.com/office/officeart/2005/8/layout/hList1"/>
    <dgm:cxn modelId="{584C8EF6-CE52-402A-89A3-375FACEAE6F2}" srcId="{F42B5E88-B6F5-46F4-822C-C5D994799765}" destId="{FFD5DD75-2E3D-4C6F-B59A-E8CE779032F1}" srcOrd="5" destOrd="0" parTransId="{62722E90-76CC-4992-A893-444C3EAC0FFC}" sibTransId="{9141FAC5-C035-4127-A5DF-7F804088D2D2}"/>
    <dgm:cxn modelId="{008E1B58-A2BC-41FF-B5F9-D186A59055D8}" type="presOf" srcId="{4F05B8BD-F864-4CF7-A904-D1BAF5927C88}" destId="{B1EF0A5A-04EF-4BDA-8A0F-83377103816A}" srcOrd="0" destOrd="0" presId="urn:microsoft.com/office/officeart/2005/8/layout/hList1"/>
    <dgm:cxn modelId="{BD13D682-FE79-409B-85AD-2D0CA9248C9C}" srcId="{F42B5E88-B6F5-46F4-822C-C5D994799765}" destId="{F557B7C6-DA19-4257-892B-1E65F88A3807}" srcOrd="1" destOrd="0" parTransId="{B4C2E905-6B64-4155-A676-1FC25142D1B5}" sibTransId="{FA85485C-AD4E-4DD2-A695-CC0EE5E53CE1}"/>
    <dgm:cxn modelId="{BC25AF6F-2AF7-4056-979C-B96020C28749}" type="presOf" srcId="{07B65FE9-1D2F-4264-8580-543E3EE80F98}" destId="{E41E3070-E8D1-48FF-BFAB-18ADC9669B8A}" srcOrd="0" destOrd="0" presId="urn:microsoft.com/office/officeart/2005/8/layout/hList1"/>
    <dgm:cxn modelId="{4E0A8B65-0BF0-4BC9-B45C-E1AD076AE77E}" srcId="{350278F4-F452-41A6-9C28-F67B3756B92C}" destId="{6185D3DA-9F5D-43FF-8D81-E5502A60C493}" srcOrd="8" destOrd="0" parTransId="{EDA6C214-8EFB-4372-80EA-26FB585D3C5B}" sibTransId="{9BE86FD4-A5DB-4B01-BCAA-2B2E27EC061D}"/>
    <dgm:cxn modelId="{37EABC4D-15B0-4EEA-A099-43F5AB008738}" srcId="{350278F4-F452-41A6-9C28-F67B3756B92C}" destId="{4C1FD4A6-903F-436E-8243-4D2B2FC45AC5}" srcOrd="6" destOrd="0" parTransId="{838DF05F-D3FA-48B3-8E36-55AC7ACBD948}" sibTransId="{9A2B42EF-07C3-4D9F-855F-32DBD7D25AAE}"/>
    <dgm:cxn modelId="{857E39A3-868D-4B88-8D73-7F7643FA198D}" srcId="{F42B5E88-B6F5-46F4-822C-C5D994799765}" destId="{A2A27AD0-A810-4F5C-B850-AC852244301D}" srcOrd="6" destOrd="0" parTransId="{53A860DC-A733-482B-AB62-8C540839B0A0}" sibTransId="{C4500207-302D-4597-BB79-5A38CD018DA7}"/>
    <dgm:cxn modelId="{5A2D5894-8A73-4A2C-9B3E-383F53CF195E}" type="presOf" srcId="{B0C99641-B323-4524-950A-2D121EF753E9}" destId="{3DE49F4E-CEC1-4182-A57D-B366FAE19E6E}" srcOrd="0" destOrd="5" presId="urn:microsoft.com/office/officeart/2005/8/layout/hList1"/>
    <dgm:cxn modelId="{1AD033D1-A137-4796-8F39-723B0F388F34}" srcId="{F42B5E88-B6F5-46F4-822C-C5D994799765}" destId="{C6EC8218-B4B9-44C0-A92B-59F2197A9D87}" srcOrd="7" destOrd="0" parTransId="{66866221-0E5C-406A-A819-CBFF82CEBE28}" sibTransId="{0D6E69B6-A59A-4236-ABC4-CB3643BDAFA5}"/>
    <dgm:cxn modelId="{0BE51379-AE70-428A-A248-1798295D4B52}" srcId="{F42B5E88-B6F5-46F4-822C-C5D994799765}" destId="{C0C819B7-78A2-406F-9083-0D1C91CBF981}" srcOrd="2" destOrd="0" parTransId="{FAC8F96B-4A1A-4517-A085-25880BD12072}" sibTransId="{EAC7236C-D561-4899-B180-C501E926FAB0}"/>
    <dgm:cxn modelId="{43BF10AB-F3A0-4919-91A4-EF477E68AC49}" srcId="{4F05B8BD-F864-4CF7-A904-D1BAF5927C88}" destId="{F42B5E88-B6F5-46F4-822C-C5D994799765}" srcOrd="1" destOrd="0" parTransId="{03F9E445-EC31-4A2C-8FD2-0834C89446F9}" sibTransId="{E0AE66CE-2FBA-415D-B15B-E44E097C0545}"/>
    <dgm:cxn modelId="{CE0A63E7-3EF6-4D6B-AA11-685AA3D2A001}" srcId="{350278F4-F452-41A6-9C28-F67B3756B92C}" destId="{B134898E-1B8C-44EB-A1AC-0DCAAAE7829A}" srcOrd="2" destOrd="0" parTransId="{EE6824F8-5B6E-45BF-9A6F-E1DF454362A9}" sibTransId="{2D6CC32E-5828-41CE-AC80-6C5C5CC5E9DA}"/>
    <dgm:cxn modelId="{AD3E4200-C902-4DCD-9B91-84E413A5F1AB}" type="presOf" srcId="{E0DCA05B-D8F5-44B2-AE5D-920D36F98CB1}" destId="{E41E3070-E8D1-48FF-BFAB-18ADC9669B8A}" srcOrd="0" destOrd="4" presId="urn:microsoft.com/office/officeart/2005/8/layout/hList1"/>
    <dgm:cxn modelId="{117DE240-AB7F-411F-BF76-6E82B71A40F6}" srcId="{350278F4-F452-41A6-9C28-F67B3756B92C}" destId="{9938965C-96E4-466E-BC67-8ADE5DAEB89E}" srcOrd="4" destOrd="0" parTransId="{00F1F693-CC12-43CC-ABAE-6502EE8A7DD6}" sibTransId="{387DA151-ED14-4694-B6CB-F118564127DF}"/>
    <dgm:cxn modelId="{E77E1058-1DDF-4946-A606-D20343D9E053}" srcId="{350278F4-F452-41A6-9C28-F67B3756B92C}" destId="{E99DE990-DD74-4D6C-99CD-C0A282CF26ED}" srcOrd="0" destOrd="0" parTransId="{888BB0C5-87FA-41C9-AAE8-CDFB90B92E0D}" sibTransId="{29725345-07EA-4C0A-9F1C-EFAAD568F77C}"/>
    <dgm:cxn modelId="{2FADF6E8-41A5-4ACB-B92A-574710C23D2B}" type="presOf" srcId="{A29A7B93-64D2-497A-871F-64BC88B67A20}" destId="{E41E3070-E8D1-48FF-BFAB-18ADC9669B8A}" srcOrd="0" destOrd="8" presId="urn:microsoft.com/office/officeart/2005/8/layout/hList1"/>
    <dgm:cxn modelId="{5AA48F88-F49E-4592-84C5-1CC30D454A1B}" srcId="{4F05B8BD-F864-4CF7-A904-D1BAF5927C88}" destId="{350278F4-F452-41A6-9C28-F67B3756B92C}" srcOrd="0" destOrd="0" parTransId="{337BD348-FE9D-49A4-BFA0-FD3E79C602D2}" sibTransId="{18B92AAC-55CD-4F45-A19A-D32296446A25}"/>
    <dgm:cxn modelId="{E03BCD0E-2048-42BA-9610-0AD8F1D49FD1}" type="presParOf" srcId="{B1EF0A5A-04EF-4BDA-8A0F-83377103816A}" destId="{50358DF7-819F-486E-94C2-ED3E580B0C78}" srcOrd="0" destOrd="0" presId="urn:microsoft.com/office/officeart/2005/8/layout/hList1"/>
    <dgm:cxn modelId="{D96BF5DE-62F8-4E9C-8083-0FF9207ABA28}" type="presParOf" srcId="{50358DF7-819F-486E-94C2-ED3E580B0C78}" destId="{1E754BDB-DF52-4C98-B9F1-E1B98F965E47}" srcOrd="0" destOrd="0" presId="urn:microsoft.com/office/officeart/2005/8/layout/hList1"/>
    <dgm:cxn modelId="{393C1600-26F1-428D-9538-5C3316FBA801}" type="presParOf" srcId="{50358DF7-819F-486E-94C2-ED3E580B0C78}" destId="{3DE49F4E-CEC1-4182-A57D-B366FAE19E6E}" srcOrd="1" destOrd="0" presId="urn:microsoft.com/office/officeart/2005/8/layout/hList1"/>
    <dgm:cxn modelId="{353D095B-4486-474A-AD95-521CEED2A425}" type="presParOf" srcId="{B1EF0A5A-04EF-4BDA-8A0F-83377103816A}" destId="{3DE7B7E8-5287-4C03-8E18-198B84B6033E}" srcOrd="1" destOrd="0" presId="urn:microsoft.com/office/officeart/2005/8/layout/hList1"/>
    <dgm:cxn modelId="{F4C2A569-03CC-425A-8534-D4602FF1A6F9}" type="presParOf" srcId="{B1EF0A5A-04EF-4BDA-8A0F-83377103816A}" destId="{3300D592-2E86-430A-8B17-977D1DE14971}" srcOrd="2" destOrd="0" presId="urn:microsoft.com/office/officeart/2005/8/layout/hList1"/>
    <dgm:cxn modelId="{5D65E049-FB7C-40D1-81A3-1A5E3A48499B}" type="presParOf" srcId="{3300D592-2E86-430A-8B17-977D1DE14971}" destId="{0A43F3A5-ADD5-46E3-A8D7-2306CBF78FFB}" srcOrd="0" destOrd="0" presId="urn:microsoft.com/office/officeart/2005/8/layout/hList1"/>
    <dgm:cxn modelId="{34E7C691-3638-4132-80FC-2EBBE0F6F4C2}" type="presParOf" srcId="{3300D592-2E86-430A-8B17-977D1DE14971}" destId="{E41E3070-E8D1-48FF-BFAB-18ADC9669B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13CA-63F3-473A-A0A2-3573E4079B35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3AD85-FB50-4122-99FB-56BCF6B9D4C4}">
      <dsp:nvSpPr>
        <dsp:cNvPr id="0" name=""/>
        <dsp:cNvSpPr/>
      </dsp:nvSpPr>
      <dsp:spPr>
        <a:xfrm>
          <a:off x="6049" y="1305401"/>
          <a:ext cx="3374856" cy="1740535"/>
        </a:xfrm>
        <a:prstGeom prst="roundRect">
          <a:avLst/>
        </a:prstGeom>
        <a:solidFill>
          <a:srgbClr val="00B4E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Promote Your Booth</a:t>
          </a:r>
          <a:endParaRPr lang="en-US" sz="3800" kern="1200" dirty="0"/>
        </a:p>
      </dsp:txBody>
      <dsp:txXfrm>
        <a:off x="91015" y="1390367"/>
        <a:ext cx="3204924" cy="1570603"/>
      </dsp:txXfrm>
    </dsp:sp>
    <dsp:sp modelId="{48AB4951-5831-4FF6-BE20-E59A845F88FE}">
      <dsp:nvSpPr>
        <dsp:cNvPr id="0" name=""/>
        <dsp:cNvSpPr/>
      </dsp:nvSpPr>
      <dsp:spPr>
        <a:xfrm>
          <a:off x="3570371" y="1305401"/>
          <a:ext cx="3374856" cy="1740535"/>
        </a:xfrm>
        <a:prstGeom prst="roundRect">
          <a:avLst/>
        </a:prstGeom>
        <a:solidFill>
          <a:srgbClr val="FF53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Drive Booth Visits</a:t>
          </a:r>
          <a:endParaRPr lang="en-US" sz="3800" kern="1200" dirty="0"/>
        </a:p>
      </dsp:txBody>
      <dsp:txXfrm>
        <a:off x="3655337" y="1390367"/>
        <a:ext cx="3204924" cy="1570603"/>
      </dsp:txXfrm>
    </dsp:sp>
    <dsp:sp modelId="{915199FF-5C67-42BF-A3B6-CBC99BAA1A25}">
      <dsp:nvSpPr>
        <dsp:cNvPr id="0" name=""/>
        <dsp:cNvSpPr/>
      </dsp:nvSpPr>
      <dsp:spPr>
        <a:xfrm>
          <a:off x="7134694" y="1305401"/>
          <a:ext cx="3374856" cy="1740535"/>
        </a:xfrm>
        <a:prstGeom prst="roundRect">
          <a:avLst/>
        </a:prstGeom>
        <a:solidFill>
          <a:srgbClr val="00386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Increase ROI</a:t>
          </a:r>
          <a:endParaRPr lang="en-US" sz="3800" kern="1200" dirty="0"/>
        </a:p>
      </dsp:txBody>
      <dsp:txXfrm>
        <a:off x="7219660" y="1390367"/>
        <a:ext cx="320492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BB8D6-3F9C-438F-847A-3C43736483D8}">
      <dsp:nvSpPr>
        <dsp:cNvPr id="0" name=""/>
        <dsp:cNvSpPr/>
      </dsp:nvSpPr>
      <dsp:spPr>
        <a:xfrm>
          <a:off x="5274" y="1277355"/>
          <a:ext cx="3152875" cy="1261150"/>
        </a:xfrm>
        <a:prstGeom prst="chevron">
          <a:avLst/>
        </a:prstGeom>
        <a:solidFill>
          <a:srgbClr val="00B4E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Pre-show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Marketing</a:t>
          </a:r>
          <a:endParaRPr lang="en-US" sz="2500" b="1" kern="1200" dirty="0"/>
        </a:p>
      </dsp:txBody>
      <dsp:txXfrm>
        <a:off x="635849" y="1277355"/>
        <a:ext cx="1891725" cy="1261150"/>
      </dsp:txXfrm>
    </dsp:sp>
    <dsp:sp modelId="{08C0406E-E54E-452D-A185-707F792501A8}">
      <dsp:nvSpPr>
        <dsp:cNvPr id="0" name=""/>
        <dsp:cNvSpPr/>
      </dsp:nvSpPr>
      <dsp:spPr>
        <a:xfrm>
          <a:off x="2842862" y="1277355"/>
          <a:ext cx="3152875" cy="1261150"/>
        </a:xfrm>
        <a:prstGeom prst="chevron">
          <a:avLst/>
        </a:prstGeom>
        <a:solidFill>
          <a:srgbClr val="FF53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In-show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Marketing</a:t>
          </a:r>
          <a:endParaRPr lang="en-US" sz="2500" b="1" kern="1200" dirty="0"/>
        </a:p>
      </dsp:txBody>
      <dsp:txXfrm>
        <a:off x="3473437" y="1277355"/>
        <a:ext cx="1891725" cy="1261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9A201-710C-49CF-B1B5-065CDFE9419A}">
      <dsp:nvSpPr>
        <dsp:cNvPr id="0" name=""/>
        <dsp:cNvSpPr/>
      </dsp:nvSpPr>
      <dsp:spPr>
        <a:xfrm>
          <a:off x="4365484" y="1403741"/>
          <a:ext cx="1784216" cy="1543419"/>
        </a:xfrm>
        <a:prstGeom prst="hexagon">
          <a:avLst>
            <a:gd name="adj" fmla="val 28570"/>
            <a:gd name="vf" fmla="val 115470"/>
          </a:avLst>
        </a:prstGeom>
        <a:solidFill>
          <a:srgbClr val="0038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Pre-show Marketing</a:t>
          </a:r>
          <a:endParaRPr lang="en-US" sz="1900" b="1" kern="1200" dirty="0"/>
        </a:p>
      </dsp:txBody>
      <dsp:txXfrm>
        <a:off x="4661154" y="1659507"/>
        <a:ext cx="1192876" cy="1031887"/>
      </dsp:txXfrm>
    </dsp:sp>
    <dsp:sp modelId="{52076DC3-817E-424B-AA73-32CE0A39D141}">
      <dsp:nvSpPr>
        <dsp:cNvPr id="0" name=""/>
        <dsp:cNvSpPr/>
      </dsp:nvSpPr>
      <dsp:spPr>
        <a:xfrm>
          <a:off x="5482746" y="665319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28D51-3FF4-45D6-B36C-D84B877F960F}">
      <dsp:nvSpPr>
        <dsp:cNvPr id="0" name=""/>
        <dsp:cNvSpPr/>
      </dsp:nvSpPr>
      <dsp:spPr>
        <a:xfrm>
          <a:off x="4529836" y="0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8127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Increased Booth Traffic</a:t>
          </a:r>
          <a:endParaRPr lang="en-US" sz="1300" b="1" kern="1200" dirty="0"/>
        </a:p>
      </dsp:txBody>
      <dsp:txXfrm>
        <a:off x="4772146" y="209626"/>
        <a:ext cx="977532" cy="845681"/>
      </dsp:txXfrm>
    </dsp:sp>
    <dsp:sp modelId="{BB122913-F0B2-43EF-9CA7-8C8517D10B39}">
      <dsp:nvSpPr>
        <dsp:cNvPr id="0" name=""/>
        <dsp:cNvSpPr/>
      </dsp:nvSpPr>
      <dsp:spPr>
        <a:xfrm>
          <a:off x="6268399" y="1749673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3212-43A2-4783-926C-F7146FDD4A16}">
      <dsp:nvSpPr>
        <dsp:cNvPr id="0" name=""/>
        <dsp:cNvSpPr/>
      </dsp:nvSpPr>
      <dsp:spPr>
        <a:xfrm>
          <a:off x="5870800" y="778019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FF5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Improved Booth Interaction</a:t>
          </a:r>
          <a:endParaRPr lang="en-US" sz="1300" b="1" kern="1200" dirty="0"/>
        </a:p>
      </dsp:txBody>
      <dsp:txXfrm>
        <a:off x="6113110" y="987645"/>
        <a:ext cx="977532" cy="845681"/>
      </dsp:txXfrm>
    </dsp:sp>
    <dsp:sp modelId="{C6DBF1ED-761E-402A-80F6-8B82B4B95503}">
      <dsp:nvSpPr>
        <dsp:cNvPr id="0" name=""/>
        <dsp:cNvSpPr/>
      </dsp:nvSpPr>
      <dsp:spPr>
        <a:xfrm>
          <a:off x="5722634" y="2973704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2DF4A-A999-4357-904C-D9620CDF8B6E}">
      <dsp:nvSpPr>
        <dsp:cNvPr id="0" name=""/>
        <dsp:cNvSpPr/>
      </dsp:nvSpPr>
      <dsp:spPr>
        <a:xfrm>
          <a:off x="5870800" y="2307514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Increased Quality Leads</a:t>
          </a:r>
          <a:endParaRPr lang="en-US" sz="1300" b="1" kern="1200" dirty="0"/>
        </a:p>
      </dsp:txBody>
      <dsp:txXfrm>
        <a:off x="6113110" y="2517140"/>
        <a:ext cx="977532" cy="845681"/>
      </dsp:txXfrm>
    </dsp:sp>
    <dsp:sp modelId="{465DF13C-E0DE-4DA3-B882-21BC824BA5FE}">
      <dsp:nvSpPr>
        <dsp:cNvPr id="0" name=""/>
        <dsp:cNvSpPr/>
      </dsp:nvSpPr>
      <dsp:spPr>
        <a:xfrm>
          <a:off x="4368804" y="3100763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14A79-87FD-489E-9452-5B958421B726}">
      <dsp:nvSpPr>
        <dsp:cNvPr id="0" name=""/>
        <dsp:cNvSpPr/>
      </dsp:nvSpPr>
      <dsp:spPr>
        <a:xfrm>
          <a:off x="4529836" y="3086404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78BB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Improved Media Coverage</a:t>
          </a:r>
          <a:endParaRPr lang="en-US" sz="1300" b="1" kern="1200" dirty="0"/>
        </a:p>
      </dsp:txBody>
      <dsp:txXfrm>
        <a:off x="4772146" y="3296030"/>
        <a:ext cx="977532" cy="845681"/>
      </dsp:txXfrm>
    </dsp:sp>
    <dsp:sp modelId="{F7AA19E9-8B93-4B12-B5E2-87E2F5142BBE}">
      <dsp:nvSpPr>
        <dsp:cNvPr id="0" name=""/>
        <dsp:cNvSpPr/>
      </dsp:nvSpPr>
      <dsp:spPr>
        <a:xfrm>
          <a:off x="3570285" y="2016845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D5EBA-002D-4661-A5EB-C4739F54B58F}">
      <dsp:nvSpPr>
        <dsp:cNvPr id="0" name=""/>
        <dsp:cNvSpPr/>
      </dsp:nvSpPr>
      <dsp:spPr>
        <a:xfrm>
          <a:off x="3182646" y="2308384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00B4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Increased Brand Awareness</a:t>
          </a:r>
          <a:endParaRPr lang="en-US" sz="1300" b="1" kern="1200" dirty="0"/>
        </a:p>
      </dsp:txBody>
      <dsp:txXfrm>
        <a:off x="3424956" y="2518010"/>
        <a:ext cx="977532" cy="845681"/>
      </dsp:txXfrm>
    </dsp:sp>
    <dsp:sp modelId="{B206CB1D-CE80-4CBE-9C3B-ECAA9DBEE79E}">
      <dsp:nvSpPr>
        <dsp:cNvPr id="0" name=""/>
        <dsp:cNvSpPr/>
      </dsp:nvSpPr>
      <dsp:spPr>
        <a:xfrm>
          <a:off x="3182646" y="776278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0038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Increased ROI</a:t>
          </a:r>
          <a:endParaRPr lang="en-US" sz="1300" b="1" kern="1200" dirty="0"/>
        </a:p>
      </dsp:txBody>
      <dsp:txXfrm>
        <a:off x="3424956" y="985904"/>
        <a:ext cx="977532" cy="845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BACF0-2D33-4594-A28C-DD8EF10FE767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FE821-60B6-457C-AAE9-9992DE1803A8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D2F14-6042-4148-9793-79211958BE40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72505-E761-45EC-B28B-98CA11229D19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CDD2F-846E-452D-A8B7-BD55CF9BCAD7}">
      <dsp:nvSpPr>
        <dsp:cNvPr id="0" name=""/>
        <dsp:cNvSpPr/>
      </dsp:nvSpPr>
      <dsp:spPr>
        <a:xfrm>
          <a:off x="4381769" y="1331558"/>
          <a:ext cx="1810336" cy="1758595"/>
        </a:xfrm>
        <a:prstGeom prst="ellipse">
          <a:avLst/>
        </a:prstGeom>
        <a:solidFill>
          <a:srgbClr val="00386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In-show Marketing</a:t>
          </a:r>
          <a:endParaRPr lang="en-US" sz="1600" b="1" kern="1200" dirty="0"/>
        </a:p>
      </dsp:txBody>
      <dsp:txXfrm>
        <a:off x="4646887" y="1589098"/>
        <a:ext cx="1280100" cy="1243515"/>
      </dsp:txXfrm>
    </dsp:sp>
    <dsp:sp modelId="{276ADDBB-BF90-4B17-AB75-11764D3E75C3}">
      <dsp:nvSpPr>
        <dsp:cNvPr id="0" name=""/>
        <dsp:cNvSpPr/>
      </dsp:nvSpPr>
      <dsp:spPr>
        <a:xfrm>
          <a:off x="4718670" y="1448"/>
          <a:ext cx="1078259" cy="1078259"/>
        </a:xfrm>
        <a:prstGeom prst="ellipse">
          <a:avLst/>
        </a:prstGeom>
        <a:solidFill>
          <a:srgbClr val="00B4E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Increased Booth Traffic</a:t>
          </a:r>
          <a:endParaRPr lang="en-US" sz="1100" b="1" kern="1200" dirty="0"/>
        </a:p>
      </dsp:txBody>
      <dsp:txXfrm>
        <a:off x="4876577" y="159355"/>
        <a:ext cx="762445" cy="762445"/>
      </dsp:txXfrm>
    </dsp:sp>
    <dsp:sp modelId="{ABC3DE8B-3645-454D-B47E-963C407AF789}">
      <dsp:nvSpPr>
        <dsp:cNvPr id="0" name=""/>
        <dsp:cNvSpPr/>
      </dsp:nvSpPr>
      <dsp:spPr>
        <a:xfrm>
          <a:off x="6353761" y="1636539"/>
          <a:ext cx="1078259" cy="1078259"/>
        </a:xfrm>
        <a:prstGeom prst="ellipse">
          <a:avLst/>
        </a:prstGeom>
        <a:solidFill>
          <a:srgbClr val="78BB3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Improved Booth Interaction</a:t>
          </a:r>
          <a:endParaRPr lang="en-US" sz="1100" b="1" kern="1200" dirty="0"/>
        </a:p>
      </dsp:txBody>
      <dsp:txXfrm>
        <a:off x="6511668" y="1794446"/>
        <a:ext cx="762445" cy="762445"/>
      </dsp:txXfrm>
    </dsp:sp>
    <dsp:sp modelId="{FEADD01E-AC6F-478A-A4C4-26BB04AD4626}">
      <dsp:nvSpPr>
        <dsp:cNvPr id="0" name=""/>
        <dsp:cNvSpPr/>
      </dsp:nvSpPr>
      <dsp:spPr>
        <a:xfrm>
          <a:off x="4718670" y="3271630"/>
          <a:ext cx="1078259" cy="1078259"/>
        </a:xfrm>
        <a:prstGeom prst="ellipse">
          <a:avLst/>
        </a:prstGeom>
        <a:solidFill>
          <a:srgbClr val="FF53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Increased Quality Leads</a:t>
          </a:r>
          <a:endParaRPr lang="en-US" sz="1100" b="1" kern="1200" dirty="0"/>
        </a:p>
      </dsp:txBody>
      <dsp:txXfrm>
        <a:off x="4876577" y="3429537"/>
        <a:ext cx="762445" cy="762445"/>
      </dsp:txXfrm>
    </dsp:sp>
    <dsp:sp modelId="{A39E0E1B-1B83-49F3-830B-D9EC8F68AB2B}">
      <dsp:nvSpPr>
        <dsp:cNvPr id="0" name=""/>
        <dsp:cNvSpPr/>
      </dsp:nvSpPr>
      <dsp:spPr>
        <a:xfrm>
          <a:off x="3083579" y="1636539"/>
          <a:ext cx="1078259" cy="10782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Increased ROI</a:t>
          </a:r>
          <a:endParaRPr lang="en-US" sz="1100" b="1" kern="1200" dirty="0"/>
        </a:p>
      </dsp:txBody>
      <dsp:txXfrm>
        <a:off x="3241486" y="1794446"/>
        <a:ext cx="762445" cy="762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54BDB-DF52-4C98-B9F1-E1B98F965E47}">
      <dsp:nvSpPr>
        <dsp:cNvPr id="0" name=""/>
        <dsp:cNvSpPr/>
      </dsp:nvSpPr>
      <dsp:spPr>
        <a:xfrm>
          <a:off x="51" y="13554"/>
          <a:ext cx="4913783" cy="662400"/>
        </a:xfrm>
        <a:prstGeom prst="rect">
          <a:avLst/>
        </a:prstGeom>
        <a:solidFill>
          <a:srgbClr val="003863"/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Marketing Toolkit</a:t>
          </a:r>
          <a:endParaRPr lang="en-US" sz="2300" b="1" kern="1200" dirty="0"/>
        </a:p>
      </dsp:txBody>
      <dsp:txXfrm>
        <a:off x="51" y="13554"/>
        <a:ext cx="4913783" cy="662400"/>
      </dsp:txXfrm>
    </dsp:sp>
    <dsp:sp modelId="{3DE49F4E-CEC1-4182-A57D-B366FAE19E6E}">
      <dsp:nvSpPr>
        <dsp:cNvPr id="0" name=""/>
        <dsp:cNvSpPr/>
      </dsp:nvSpPr>
      <dsp:spPr>
        <a:xfrm>
          <a:off x="51" y="675954"/>
          <a:ext cx="4913783" cy="36618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Attendee Lists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Banner Ads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Publication Ads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Final Program Ads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Digital Brochure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Press Conferences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Press Lists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Press Releases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Sponsorship Opportunities</a:t>
          </a:r>
          <a:endParaRPr lang="en-US" sz="2300" kern="1200" dirty="0"/>
        </a:p>
      </dsp:txBody>
      <dsp:txXfrm>
        <a:off x="51" y="675954"/>
        <a:ext cx="4913783" cy="3661830"/>
      </dsp:txXfrm>
    </dsp:sp>
    <dsp:sp modelId="{0A43F3A5-ADD5-46E3-A8D7-2306CBF78FFB}">
      <dsp:nvSpPr>
        <dsp:cNvPr id="0" name=""/>
        <dsp:cNvSpPr/>
      </dsp:nvSpPr>
      <dsp:spPr>
        <a:xfrm>
          <a:off x="5601764" y="13554"/>
          <a:ext cx="4913783" cy="662400"/>
        </a:xfrm>
        <a:prstGeom prst="rect">
          <a:avLst/>
        </a:prstGeom>
        <a:solidFill>
          <a:srgbClr val="00B4E1"/>
        </a:solidFill>
        <a:ln w="6350" cap="flat" cmpd="sng" algn="ctr">
          <a:solidFill>
            <a:schemeClr val="accent3">
              <a:shade val="80000"/>
              <a:hueOff val="814223"/>
              <a:satOff val="-90564"/>
              <a:lumOff val="445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ROI Center</a:t>
          </a:r>
          <a:endParaRPr lang="en-US" sz="2300" b="1" kern="1200" dirty="0"/>
        </a:p>
      </dsp:txBody>
      <dsp:txXfrm>
        <a:off x="5601764" y="13554"/>
        <a:ext cx="4913783" cy="662400"/>
      </dsp:txXfrm>
    </dsp:sp>
    <dsp:sp modelId="{E41E3070-E8D1-48FF-BFAB-18ADC9669B8A}">
      <dsp:nvSpPr>
        <dsp:cNvPr id="0" name=""/>
        <dsp:cNvSpPr/>
      </dsp:nvSpPr>
      <dsp:spPr>
        <a:xfrm>
          <a:off x="5601764" y="675954"/>
          <a:ext cx="4913783" cy="36618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Marketing &amp; Promotion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Measurement &amp; Evaluation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Budgeting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Exhibiting Strategies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Exhibiting Checklist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2019 Standout Exhibitors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Exhibiting Webinars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Exhibiting Blogs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Ask an Expert</a:t>
          </a:r>
          <a:endParaRPr lang="en-US" sz="2300" kern="1200" dirty="0"/>
        </a:p>
      </dsp:txBody>
      <dsp:txXfrm>
        <a:off x="5601764" y="675954"/>
        <a:ext cx="4913783" cy="366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0AF2-9371-42B4-BFB3-C7749D51C56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C5CA-D1BB-4A93-96F4-F42867C74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6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22B0-B620-4BA1-B294-03203FE03B3B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0F81-E9F8-4C8D-987B-D919C8D3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</a:t>
            </a:r>
            <a:r>
              <a:rPr lang="en-US" baseline="0" dirty="0" smtClean="0"/>
              <a:t> are looking to do anything of the following, Pittcon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We broke down the sponsorships into 4 key types: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-Branding</a:t>
            </a:r>
          </a:p>
          <a:p>
            <a:r>
              <a:rPr lang="en-US" sz="1200" b="0" dirty="0" smtClean="0">
                <a:solidFill>
                  <a:schemeClr val="tx1"/>
                </a:solidFill>
              </a:rPr>
              <a:t>-</a:t>
            </a:r>
            <a:r>
              <a:rPr lang="en-US" sz="1200" b="0" dirty="0" smtClean="0"/>
              <a:t>Digital </a:t>
            </a:r>
            <a:endParaRPr lang="en-US" b="0" baseline="0" dirty="0" smtClean="0">
              <a:solidFill>
                <a:schemeClr val="tx1"/>
              </a:solidFill>
            </a:endParaRPr>
          </a:p>
          <a:p>
            <a:r>
              <a:rPr lang="en-US" b="0" baseline="0" dirty="0" smtClean="0">
                <a:solidFill>
                  <a:schemeClr val="tx1"/>
                </a:solidFill>
              </a:rPr>
              <a:t>-Mobile App </a:t>
            </a:r>
          </a:p>
          <a:p>
            <a:r>
              <a:rPr lang="en-US" b="0" baseline="0" dirty="0" smtClean="0">
                <a:solidFill>
                  <a:schemeClr val="tx1"/>
                </a:solidFill>
              </a:rPr>
              <a:t>-Events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EBF9-0177-7047-9F4C-13DCAFE707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0F81-E9F8-4C8D-987B-D919C8D37E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4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63734" y="-26126"/>
            <a:ext cx="12782726" cy="7096727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 rot="2418694">
            <a:off x="-603775" y="-5738697"/>
            <a:ext cx="7298940" cy="14274738"/>
          </a:xfrm>
          <a:prstGeom prst="flowChartProcess">
            <a:avLst/>
          </a:prstGeom>
          <a:gradFill flip="none" rotWithShape="1">
            <a:gsLst>
              <a:gs pos="23000">
                <a:schemeClr val="accent3">
                  <a:lumMod val="40000"/>
                  <a:lumOff val="60000"/>
                  <a:alpha val="11000"/>
                </a:schemeClr>
              </a:gs>
              <a:gs pos="43000">
                <a:schemeClr val="accent3">
                  <a:lumMod val="95000"/>
                  <a:lumOff val="5000"/>
                  <a:alpha val="21000"/>
                </a:schemeClr>
              </a:gs>
              <a:gs pos="88000">
                <a:schemeClr val="accent3">
                  <a:lumMod val="60000"/>
                  <a:alpha val="6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2333398">
            <a:off x="6196643" y="-2142926"/>
            <a:ext cx="852577" cy="11934463"/>
          </a:xfrm>
          <a:prstGeom prst="parallelogram">
            <a:avLst/>
          </a:prstGeom>
          <a:solidFill>
            <a:srgbClr val="00B0F0"/>
          </a:solidFill>
          <a:ln>
            <a:noFill/>
          </a:ln>
          <a:effectLst>
            <a:outerShdw blurRad="3810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/>
          <p:cNvSpPr/>
          <p:nvPr userDrawn="1"/>
        </p:nvSpPr>
        <p:spPr>
          <a:xfrm rot="2331418">
            <a:off x="5590933" y="-2653586"/>
            <a:ext cx="960774" cy="12175611"/>
          </a:xfrm>
          <a:prstGeom prst="parallelogram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95000"/>
                  <a:lumOff val="5000"/>
                </a:schemeClr>
              </a:gs>
              <a:gs pos="78000">
                <a:srgbClr val="003863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 rot="10800000">
            <a:off x="4798503" y="3853543"/>
            <a:ext cx="7393497" cy="2147206"/>
          </a:xfrm>
          <a:custGeom>
            <a:avLst/>
            <a:gdLst>
              <a:gd name="connsiteX0" fmla="*/ 0 w 6964477"/>
              <a:gd name="connsiteY0" fmla="*/ 0 h 1711486"/>
              <a:gd name="connsiteX1" fmla="*/ 6964477 w 6964477"/>
              <a:gd name="connsiteY1" fmla="*/ 0 h 1711486"/>
              <a:gd name="connsiteX2" fmla="*/ 5312207 w 6964477"/>
              <a:gd name="connsiteY2" fmla="*/ 1711486 h 1711486"/>
              <a:gd name="connsiteX3" fmla="*/ 0 w 6964477"/>
              <a:gd name="connsiteY3" fmla="*/ 1711486 h 17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4477" h="1711486">
                <a:moveTo>
                  <a:pt x="0" y="0"/>
                </a:moveTo>
                <a:lnTo>
                  <a:pt x="6964477" y="0"/>
                </a:lnTo>
                <a:lnTo>
                  <a:pt x="5312207" y="1711486"/>
                </a:lnTo>
                <a:lnTo>
                  <a:pt x="0" y="17114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9033" y="5155629"/>
            <a:ext cx="5985379" cy="75022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029033" y="4123989"/>
            <a:ext cx="5985380" cy="895642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4001355" y="1143659"/>
            <a:ext cx="257302" cy="25730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76" y="6310852"/>
            <a:ext cx="1960642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9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8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8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5" y="1"/>
            <a:ext cx="12249393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6205" y="382457"/>
            <a:ext cx="7389342" cy="708454"/>
          </a:xfrm>
          <a:custGeom>
            <a:avLst/>
            <a:gdLst>
              <a:gd name="connsiteX0" fmla="*/ 0 w 6906986"/>
              <a:gd name="connsiteY0" fmla="*/ 0 h 708454"/>
              <a:gd name="connsiteX1" fmla="*/ 6906986 w 6906986"/>
              <a:gd name="connsiteY1" fmla="*/ 0 h 708454"/>
              <a:gd name="connsiteX2" fmla="*/ 6150127 w 6906986"/>
              <a:gd name="connsiteY2" fmla="*/ 708454 h 708454"/>
              <a:gd name="connsiteX3" fmla="*/ 0 w 6906986"/>
              <a:gd name="connsiteY3" fmla="*/ 708454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6986" h="708454">
                <a:moveTo>
                  <a:pt x="0" y="0"/>
                </a:moveTo>
                <a:lnTo>
                  <a:pt x="6906986" y="0"/>
                </a:lnTo>
                <a:lnTo>
                  <a:pt x="6150127" y="708454"/>
                </a:lnTo>
                <a:lnTo>
                  <a:pt x="0" y="708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79" y="1473367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61" y="505941"/>
            <a:ext cx="6690360" cy="4614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0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5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595154"/>
            <a:ext cx="6690360" cy="4614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4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504"/>
            <a:ext cx="6685280" cy="51879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4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1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9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6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BA8D-2485-4C85-AA82-EED46EBFD35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con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con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keting@Pittcon.org" TargetMode="External"/><Relationship Id="rId4" Type="http://schemas.openxmlformats.org/officeDocument/2006/relationships/hyperlink" Target="http://www.pittcon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pifer@Pittcon.org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Holifield@Pittco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llum@Pittcon.org" TargetMode="External"/><Relationship Id="rId5" Type="http://schemas.openxmlformats.org/officeDocument/2006/relationships/hyperlink" Target="mailto:Christman@Pittcon.org" TargetMode="External"/><Relationship Id="rId4" Type="http://schemas.openxmlformats.org/officeDocument/2006/relationships/hyperlink" Target="mailto:Kerkhoff@Pittcon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wilson@cnpnet.com" TargetMode="External"/><Relationship Id="rId7" Type="http://schemas.openxmlformats.org/officeDocument/2006/relationships/hyperlink" Target="mailto:info@floralexhibit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krailler@smartsourcerentals.com" TargetMode="External"/><Relationship Id="rId5" Type="http://schemas.openxmlformats.org/officeDocument/2006/relationships/hyperlink" Target="mailto:mlamb@mccormickplace.com" TargetMode="External"/><Relationship Id="rId4" Type="http://schemas.openxmlformats.org/officeDocument/2006/relationships/hyperlink" Target="mailto:joel@avpg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theel@soasecurity.com" TargetMode="External"/><Relationship Id="rId3" Type="http://schemas.openxmlformats.org/officeDocument/2006/relationships/hyperlink" Target="mailto:sarah@travelmarketvacations.com" TargetMode="External"/><Relationship Id="rId7" Type="http://schemas.openxmlformats.org/officeDocument/2006/relationships/hyperlink" Target="mailto:registration@pittcon.org" TargetMode="External"/><Relationship Id="rId2" Type="http://schemas.openxmlformats.org/officeDocument/2006/relationships/hyperlink" Target="mailto:pittcon@onpea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y@royephoto.com" TargetMode="External"/><Relationship Id="rId5" Type="http://schemas.openxmlformats.org/officeDocument/2006/relationships/hyperlink" Target="mailto:kar@buttine.com" TargetMode="External"/><Relationship Id="rId4" Type="http://schemas.openxmlformats.org/officeDocument/2006/relationships/hyperlink" Target="mailto:marie.zinnert@experient-inc.com" TargetMode="External"/><Relationship Id="rId9" Type="http://schemas.openxmlformats.org/officeDocument/2006/relationships/hyperlink" Target="mailto:mchurchill@agility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ttcon.org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0514" y="5200697"/>
            <a:ext cx="5985379" cy="750222"/>
          </a:xfrm>
        </p:spPr>
        <p:txBody>
          <a:bodyPr/>
          <a:lstStyle/>
          <a:p>
            <a:r>
              <a:rPr lang="en-US" dirty="0" smtClean="0"/>
              <a:t>I got my booth number…now what?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81682" y="4332219"/>
            <a:ext cx="6410318" cy="895642"/>
          </a:xfrm>
        </p:spPr>
        <p:txBody>
          <a:bodyPr/>
          <a:lstStyle/>
          <a:p>
            <a:r>
              <a:rPr lang="en-US" dirty="0" smtClean="0"/>
              <a:t>Exhibitor Planning Meeting: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090" y="505941"/>
            <a:ext cx="6690360" cy="461486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Space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74" y="6156566"/>
            <a:ext cx="11801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1400" i="1" dirty="0"/>
              <a:t>For more information visit our website at </a:t>
            </a:r>
            <a:r>
              <a:rPr lang="en-US" sz="1400" i="1" dirty="0">
                <a:hlinkClick r:id="rId3"/>
              </a:rPr>
              <a:t>https://pittcon.org/</a:t>
            </a:r>
            <a:r>
              <a:rPr lang="en-US" sz="1400" i="1" dirty="0"/>
              <a:t> or contact Stephanie Christman via Christman@Pittcon.org </a:t>
            </a: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251174" y="1316201"/>
            <a:ext cx="5890846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Seminar Rooms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20x20’ units that hold approximately 40 people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Without </a:t>
            </a:r>
            <a:r>
              <a:rPr lang="en-US" sz="1600" dirty="0"/>
              <a:t>ceiling = $7,500 OR with ceiling = $8,900</a:t>
            </a:r>
            <a:endParaRPr lang="en-US" sz="1600" b="1" dirty="0"/>
          </a:p>
          <a:p>
            <a:pPr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Customer </a:t>
            </a:r>
            <a:r>
              <a:rPr lang="en-US" b="1" dirty="0"/>
              <a:t>Contact </a:t>
            </a:r>
            <a:r>
              <a:rPr lang="en-US" b="1" dirty="0" smtClean="0"/>
              <a:t>Rooms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 10x10’ ($475) or 10x20’ ($700) room options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Rented </a:t>
            </a:r>
            <a:r>
              <a:rPr lang="en-US" sz="1600" dirty="0"/>
              <a:t>on a 3 hour basis Tuesday – Thursday from 9:30am – 12:30pm or 1:00- </a:t>
            </a:r>
            <a:r>
              <a:rPr lang="en-US" sz="1600" dirty="0" smtClean="0"/>
              <a:t>4:00pm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Meeting </a:t>
            </a:r>
            <a:r>
              <a:rPr lang="en-US" b="1" dirty="0"/>
              <a:t>Space </a:t>
            </a:r>
            <a:r>
              <a:rPr lang="en-US" b="1" dirty="0" smtClean="0"/>
              <a:t>Rentals</a:t>
            </a:r>
            <a:endParaRPr lang="en-US" b="1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20x20 </a:t>
            </a:r>
            <a:r>
              <a:rPr lang="en-US" sz="1600" dirty="0"/>
              <a:t>($1,700) units that hold approximately 40 </a:t>
            </a:r>
            <a:r>
              <a:rPr lang="en-US" sz="1600" dirty="0" smtClean="0"/>
              <a:t>people</a:t>
            </a:r>
            <a:endParaRPr lang="en-US" sz="1600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Rented </a:t>
            </a:r>
            <a:r>
              <a:rPr lang="en-US" sz="1600" dirty="0"/>
              <a:t>on a 3 ½ hour basis Tuesday – Thursday from 9:00am – 12:30pm or 1:00pm – </a:t>
            </a:r>
            <a:r>
              <a:rPr lang="en-US" sz="1600" dirty="0" smtClean="0"/>
              <a:t>4:30pm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08" y="1574102"/>
            <a:ext cx="3295650" cy="4394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flipH="1">
            <a:off x="6324602" y="1678912"/>
            <a:ext cx="2710959" cy="20922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6669" y="2111008"/>
            <a:ext cx="184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 </a:t>
            </a:r>
            <a:r>
              <a:rPr lang="en-US" sz="1400" b="1" dirty="0" smtClean="0"/>
              <a:t>Utilize these options to meet with </a:t>
            </a:r>
            <a:r>
              <a:rPr lang="en-US" sz="1400" b="1" dirty="0"/>
              <a:t>potential customers or employees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903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15" y="505941"/>
            <a:ext cx="6690360" cy="46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33" y="2287333"/>
            <a:ext cx="4007458" cy="40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078" y="1351722"/>
            <a:ext cx="5645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of your questions can be answered by visiting our website at </a:t>
            </a:r>
            <a:r>
              <a:rPr lang="en-US" dirty="0" smtClean="0">
                <a:hlinkClick r:id="rId3"/>
              </a:rPr>
              <a:t>www.Pittcon.org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4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7963106" y="4374062"/>
            <a:ext cx="60182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3830320" y="5143172"/>
            <a:ext cx="8265573" cy="7502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Tammy Yallum (speaking on behalf of Shelley Simpson)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20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Corporate Guest </a:t>
            </a:r>
            <a:r>
              <a:rPr lang="en-US" sz="2800" dirty="0">
                <a:sym typeface="Wingdings" panose="05000000000000000000" pitchFamily="2" charset="2"/>
              </a:rPr>
              <a:t> Exhibitor Guest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21" y="1197766"/>
            <a:ext cx="4838700" cy="483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69630" y="1558574"/>
            <a:ext cx="6096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Corporate Guest program is now </a:t>
            </a:r>
            <a:r>
              <a:rPr lang="en-US" sz="1400" b="1" dirty="0"/>
              <a:t>retired</a:t>
            </a:r>
            <a:r>
              <a:rPr lang="en-US" sz="1400" dirty="0"/>
              <a:t>. </a:t>
            </a:r>
            <a:endParaRPr lang="en-US" sz="14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u="sng" dirty="0" smtClean="0"/>
              <a:t>We </a:t>
            </a:r>
            <a:r>
              <a:rPr lang="en-US" sz="1400" u="sng" dirty="0"/>
              <a:t>now have the Exhibitor Guest </a:t>
            </a:r>
            <a:r>
              <a:rPr lang="en-US" sz="1400" u="sng" dirty="0" smtClean="0"/>
              <a:t>program.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Each </a:t>
            </a:r>
            <a:r>
              <a:rPr lang="en-US" sz="1400" dirty="0"/>
              <a:t>10x10 booth = 4 Exhibitor </a:t>
            </a:r>
            <a:r>
              <a:rPr lang="en-US" sz="1400" dirty="0" smtClean="0"/>
              <a:t>Guests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Exhibitor </a:t>
            </a:r>
            <a:r>
              <a:rPr lang="en-US" sz="1400" dirty="0"/>
              <a:t>Guest = One Day Registration (Expo days </a:t>
            </a:r>
            <a:r>
              <a:rPr lang="en-US" sz="1400" dirty="0" smtClean="0"/>
              <a:t>only)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The </a:t>
            </a:r>
            <a:r>
              <a:rPr lang="en-US" sz="1400" dirty="0"/>
              <a:t>Exhibitor Guest will choose an Expo day (Tues, Wed, or Thurs) during </a:t>
            </a:r>
            <a:r>
              <a:rPr lang="en-US" sz="1400" dirty="0" smtClean="0"/>
              <a:t>registration.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00" b="1" dirty="0" smtClean="0"/>
              <a:t>Please </a:t>
            </a:r>
            <a:r>
              <a:rPr lang="en-US" sz="1400" b="1" dirty="0"/>
              <a:t>note that there is no longer a “free” Thursday</a:t>
            </a:r>
          </a:p>
          <a:p>
            <a:pPr lvl="1">
              <a:lnSpc>
                <a:spcPct val="120000"/>
              </a:lnSpc>
            </a:pPr>
            <a:endParaRPr lang="en-US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Exhibitor Guest will have the option to upgrade to a full registration during the registration process and pay the </a:t>
            </a:r>
            <a:r>
              <a:rPr lang="en-US" sz="1400" dirty="0" smtClean="0"/>
              <a:t>difference.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The </a:t>
            </a:r>
            <a:r>
              <a:rPr lang="en-US" sz="1400" dirty="0"/>
              <a:t>price difference will be based on the date they register to reflect either the deadline rate or the full </a:t>
            </a:r>
            <a:r>
              <a:rPr lang="en-US" sz="1400" dirty="0" smtClean="0"/>
              <a:t>rate.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951" y="6266805"/>
            <a:ext cx="117244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solidFill>
                  <a:srgbClr val="FF0000"/>
                </a:solidFill>
              </a:rPr>
              <a:t>Additional questions regarding Exhibitor Guests? Contact Shelley at </a:t>
            </a:r>
            <a:r>
              <a:rPr lang="en-US" b="1" i="1" u="sng" dirty="0">
                <a:solidFill>
                  <a:srgbClr val="FF0000"/>
                </a:solidFill>
              </a:rPr>
              <a:t>simpson@pittcon.org</a:t>
            </a:r>
            <a:endParaRPr lang="en-US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15" y="505941"/>
            <a:ext cx="6690360" cy="46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33" y="2552051"/>
            <a:ext cx="4007458" cy="40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078" y="1351722"/>
            <a:ext cx="5645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complete Exhibitor Guest Information guild is available in the Exhibitor Service Manual under </a:t>
            </a:r>
            <a:r>
              <a:rPr lang="en-US" dirty="0" smtClean="0"/>
              <a:t>Registration.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4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29032" y="4259987"/>
            <a:ext cx="5985380" cy="895642"/>
          </a:xfrm>
        </p:spPr>
        <p:txBody>
          <a:bodyPr/>
          <a:lstStyle/>
          <a:p>
            <a:r>
              <a:rPr lang="en-US" sz="5400" dirty="0" smtClean="0"/>
              <a:t>Marketing 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29033" y="5084509"/>
            <a:ext cx="5985379" cy="750222"/>
          </a:xfrm>
        </p:spPr>
        <p:txBody>
          <a:bodyPr/>
          <a:lstStyle/>
          <a:p>
            <a:r>
              <a:rPr lang="en-US" dirty="0" smtClean="0"/>
              <a:t>Rocco </a:t>
            </a:r>
            <a:r>
              <a:rPr lang="en-US" dirty="0" err="1" smtClean="0"/>
              <a:t>Pacella</a:t>
            </a:r>
            <a:r>
              <a:rPr lang="en-US" dirty="0" smtClean="0"/>
              <a:t> and Maranda Flamm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attendees had to say…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77465" y="2458528"/>
            <a:ext cx="3798199" cy="2544793"/>
          </a:xfrm>
          <a:prstGeom prst="wedge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230699" y="2442982"/>
            <a:ext cx="3798199" cy="2544793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8283934" y="2387533"/>
            <a:ext cx="3798199" cy="2544793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019" y="3053660"/>
            <a:ext cx="3683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chemeClr val="bg1"/>
                </a:solidFill>
              </a:rPr>
              <a:t>“I want to see Interactive/hands-on demonstration of the instrument”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699" y="3079448"/>
            <a:ext cx="359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chemeClr val="bg1"/>
                </a:solidFill>
              </a:rPr>
              <a:t>“Interact with equipment – or else can be done online”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3933" y="2998209"/>
            <a:ext cx="3785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chemeClr val="bg1"/>
                </a:solidFill>
              </a:rPr>
              <a:t>“It is useless to attend sessions and then not have the instrument on the expo floor”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2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0534" y="156991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Exhibitor Marketing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Pittcon works year round to </a:t>
            </a:r>
            <a:r>
              <a:rPr lang="en-US" dirty="0"/>
              <a:t>get </a:t>
            </a:r>
            <a:r>
              <a:rPr lang="en-US" dirty="0" smtClean="0"/>
              <a:t>over </a:t>
            </a:r>
            <a:r>
              <a:rPr lang="en-US" dirty="0"/>
              <a:t>12,000 </a:t>
            </a:r>
            <a:r>
              <a:rPr lang="en-US" dirty="0" smtClean="0"/>
              <a:t>attendees </a:t>
            </a:r>
            <a:r>
              <a:rPr lang="en-US" dirty="0"/>
              <a:t>to the expo floor… only you can drive them to your booth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Actively place your company in the minds and on the maps of thousands of attendees. </a:t>
            </a:r>
          </a:p>
          <a:p>
            <a:r>
              <a:rPr lang="en-US" dirty="0" smtClean="0"/>
              <a:t>Today – Pittcon Exhibitor Marketing Resources &amp; Tactics: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Exhibitor Marketing Resources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703373" y="2866292"/>
          <a:ext cx="6001012" cy="381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7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4" grpId="0">
        <p:bldAsOne/>
      </p:bldGraphic>
      <p:bldGraphic spid="4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71404" y="15787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Pre-show Marketing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8408985" y="4302942"/>
            <a:ext cx="601821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Exposition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6110514" y="5143172"/>
            <a:ext cx="5985379" cy="750222"/>
          </a:xfrm>
        </p:spPr>
        <p:txBody>
          <a:bodyPr/>
          <a:lstStyle/>
          <a:p>
            <a:r>
              <a:rPr lang="en-US" dirty="0" smtClean="0"/>
              <a:t>Tammy Yallum &amp; Stephanie Christman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Attendee Lists</a:t>
            </a:r>
          </a:p>
          <a:p>
            <a:r>
              <a:rPr lang="en-US" dirty="0" smtClean="0"/>
              <a:t>Digital Brochure</a:t>
            </a:r>
          </a:p>
          <a:p>
            <a:r>
              <a:rPr lang="en-US" dirty="0" smtClean="0"/>
              <a:t>Banner Advertisements</a:t>
            </a:r>
          </a:p>
          <a:p>
            <a:r>
              <a:rPr lang="en-US" dirty="0" smtClean="0"/>
              <a:t>Publication Advertisements</a:t>
            </a:r>
          </a:p>
          <a:p>
            <a:r>
              <a:rPr lang="en-US" dirty="0" smtClean="0"/>
              <a:t>Press Lists</a:t>
            </a:r>
          </a:p>
          <a:p>
            <a:r>
              <a:rPr lang="en-US" dirty="0" smtClean="0"/>
              <a:t>Press Releases</a:t>
            </a:r>
          </a:p>
          <a:p>
            <a:r>
              <a:rPr lang="en-US" dirty="0" smtClean="0"/>
              <a:t>Sponsorship Opportunities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Pre-show Marketing Toolkit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63" y="3571157"/>
            <a:ext cx="3195816" cy="2663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5" y="1656129"/>
            <a:ext cx="2929605" cy="290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701779"/>
              </p:ext>
            </p:extLst>
          </p:nvPr>
        </p:nvGraphicFramePr>
        <p:xfrm>
          <a:off x="613142" y="15875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In-show Marketing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6261" y="2935532"/>
            <a:ext cx="3122762" cy="234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42" y="1227874"/>
            <a:ext cx="3003606" cy="2372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Sponsorship Opportunities</a:t>
            </a:r>
          </a:p>
          <a:p>
            <a:r>
              <a:rPr lang="en-US" dirty="0" smtClean="0"/>
              <a:t>Digital Brochures</a:t>
            </a:r>
          </a:p>
          <a:p>
            <a:r>
              <a:rPr lang="en-US" dirty="0" smtClean="0"/>
              <a:t>Banner Advertisements</a:t>
            </a:r>
          </a:p>
          <a:p>
            <a:r>
              <a:rPr lang="en-US" dirty="0" smtClean="0"/>
              <a:t>Final Program Advertisements</a:t>
            </a:r>
          </a:p>
          <a:p>
            <a:r>
              <a:rPr lang="en-US" dirty="0" smtClean="0"/>
              <a:t>Publication Advertisements</a:t>
            </a:r>
          </a:p>
          <a:p>
            <a:r>
              <a:rPr lang="en-US" dirty="0" smtClean="0"/>
              <a:t>Press Conferences</a:t>
            </a:r>
          </a:p>
          <a:p>
            <a:r>
              <a:rPr lang="en-US" dirty="0" smtClean="0"/>
              <a:t>Press Lists</a:t>
            </a:r>
          </a:p>
          <a:p>
            <a:r>
              <a:rPr lang="en-US" dirty="0" smtClean="0"/>
              <a:t>Press Releases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In-show Marketing Toolkit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62" y="3073118"/>
            <a:ext cx="2134678" cy="284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9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45650" y="14116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Exhibitor Success Tactics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628" y="5985159"/>
            <a:ext cx="120536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rgbClr val="003863"/>
                </a:solidFill>
              </a:rPr>
              <a:t>The “Marketing Toolkit” and “ROI Center” images above are hyperlinked </a:t>
            </a:r>
            <a:br>
              <a:rPr lang="en-US" sz="1700" b="1" i="1" dirty="0" smtClean="0">
                <a:solidFill>
                  <a:srgbClr val="003863"/>
                </a:solidFill>
              </a:rPr>
            </a:br>
            <a:r>
              <a:rPr lang="en-US" sz="1700" b="1" i="1" dirty="0" smtClean="0">
                <a:solidFill>
                  <a:srgbClr val="003863"/>
                </a:solidFill>
              </a:rPr>
              <a:t>to their respective Pittcon.org pages for your immediate access.</a:t>
            </a:r>
            <a:endParaRPr lang="en-US" sz="1700" b="1" i="1" dirty="0">
              <a:solidFill>
                <a:srgbClr val="0038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08" y="505941"/>
            <a:ext cx="7035322" cy="46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Sponsorships will allow you too…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6617" y="1514885"/>
            <a:ext cx="3145524" cy="31455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92829" y="1434343"/>
            <a:ext cx="3145524" cy="31455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7766" y="3342062"/>
            <a:ext cx="3145524" cy="31455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6649" y="3342062"/>
            <a:ext cx="3145524" cy="31455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7011" y="1353801"/>
            <a:ext cx="3145524" cy="31455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23199" y="3368652"/>
            <a:ext cx="3145524" cy="31455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8302" y="2168323"/>
            <a:ext cx="259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retrieve leads before hitting the expo floor?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0390" y="4621153"/>
            <a:ext cx="459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drive traffic to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your booth?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2829" y="2339230"/>
            <a:ext cx="323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each your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target market?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0326" y="4500540"/>
            <a:ext cx="323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</a:rPr>
              <a:t>nhance your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brand visibility?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1152" y="2387817"/>
            <a:ext cx="323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ncrease sales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ROI?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4053" y="4499325"/>
            <a:ext cx="323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stand out from your competition?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" y="1285886"/>
            <a:ext cx="2584693" cy="27206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7295" y="1618112"/>
            <a:ext cx="10515600" cy="614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Branding</a:t>
            </a:r>
            <a:endParaRPr lang="en-US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Sponsorship Opportunities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2" y="3962701"/>
            <a:ext cx="2402776" cy="2402776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3054764" y="4103963"/>
            <a:ext cx="10515600" cy="614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/>
              <a:t>Events</a:t>
            </a:r>
            <a:endParaRPr lang="en-US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67295" y="2430146"/>
            <a:ext cx="3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Carpet Stickers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Coolers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Shuttle Bus Ribbons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Elevator Clings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4763" y="4984532"/>
            <a:ext cx="484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Pittcon </a:t>
            </a:r>
            <a:r>
              <a:rPr lang="en-US" dirty="0" smtClean="0"/>
              <a:t>Party (various sponsorships)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Welcome Reception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Mystify </a:t>
            </a:r>
            <a:r>
              <a:rPr lang="en-US" dirty="0" smtClean="0"/>
              <a:t>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“Your company’s” Headshot Lounge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Sponsorship Opportunities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41592" y="4401221"/>
            <a:ext cx="10515600" cy="614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b="1" dirty="0" smtClean="0"/>
              <a:t>Mobile App</a:t>
            </a:r>
            <a:endParaRPr lang="en-US" sz="42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941592" y="1742430"/>
            <a:ext cx="10515600" cy="614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/>
              <a:t>Digital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1592" y="2425889"/>
            <a:ext cx="421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Attendee Registration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Souvenir Inserts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Shuttle Bus Ribbons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Elevator Clings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1592" y="5114701"/>
            <a:ext cx="383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Push Notifications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Rotating Banner 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" y="1285201"/>
            <a:ext cx="2631902" cy="2631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6" y="4002768"/>
            <a:ext cx="2265581" cy="24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15" y="505941"/>
            <a:ext cx="6690360" cy="46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49" y="1773625"/>
            <a:ext cx="4007458" cy="40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694" y="6273225"/>
            <a:ext cx="1452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Many of your questions can be answered by visiting our website at </a:t>
            </a:r>
            <a:r>
              <a:rPr lang="en-US" sz="1400" i="1" dirty="0" smtClean="0">
                <a:hlinkClick r:id="rId4"/>
              </a:rPr>
              <a:t>www.Pittcon.org</a:t>
            </a:r>
            <a:r>
              <a:rPr lang="en-US" sz="1400" i="1" dirty="0" smtClean="0"/>
              <a:t> or contact </a:t>
            </a:r>
            <a:r>
              <a:rPr lang="en-US" sz="1400" i="1" dirty="0" smtClean="0">
                <a:hlinkClick r:id="rId5"/>
              </a:rPr>
              <a:t>marketing@Pittcon</a:t>
            </a:r>
            <a:r>
              <a:rPr lang="en-US" sz="1400" i="1" dirty="0" smtClean="0">
                <a:hlinkClick r:id="rId5"/>
              </a:rPr>
              <a:t>.org</a:t>
            </a:r>
            <a:r>
              <a:rPr lang="en-US" sz="1400" i="1" dirty="0" smtClean="0"/>
              <a:t> </a:t>
            </a:r>
            <a:endParaRPr lang="en-US" sz="1400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5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Exposition Contacts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b="13789"/>
          <a:stretch/>
        </p:blipFill>
        <p:spPr>
          <a:xfrm>
            <a:off x="225667" y="5536842"/>
            <a:ext cx="3890459" cy="924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0218" y="1453083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Chair-Elect</a:t>
            </a:r>
          </a:p>
          <a:p>
            <a:endParaRPr lang="en-US" sz="900" dirty="0" smtClean="0"/>
          </a:p>
          <a:p>
            <a:r>
              <a:rPr lang="en-US" dirty="0" err="1" smtClean="0"/>
              <a:t>Jonell</a:t>
            </a:r>
            <a:r>
              <a:rPr lang="en-US" dirty="0" smtClean="0"/>
              <a:t> </a:t>
            </a:r>
            <a:r>
              <a:rPr lang="en-US" dirty="0" err="1"/>
              <a:t>Kerkhoff</a:t>
            </a:r>
            <a:endParaRPr lang="en-US" dirty="0"/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kerkhoff@Pittcon.org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41" y="3416400"/>
            <a:ext cx="318975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Expo Coordinator</a:t>
            </a:r>
          </a:p>
          <a:p>
            <a:endParaRPr lang="en-US" sz="900" b="1" dirty="0" smtClean="0"/>
          </a:p>
          <a:p>
            <a:r>
              <a:rPr lang="en-US" dirty="0" smtClean="0"/>
              <a:t>Stephanie Christman</a:t>
            </a:r>
          </a:p>
          <a:p>
            <a:r>
              <a:rPr lang="en-US" b="1" dirty="0" smtClean="0">
                <a:hlinkClick r:id="rId5"/>
              </a:rPr>
              <a:t>christman@Pittcon.org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smtClean="0"/>
              <a:t>412-825-3220 </a:t>
            </a:r>
            <a:r>
              <a:rPr lang="en-US" dirty="0"/>
              <a:t>x204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0218" y="3416400"/>
            <a:ext cx="283486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Expo </a:t>
            </a:r>
            <a:r>
              <a:rPr lang="en-US" sz="2400" b="1" dirty="0" smtClean="0"/>
              <a:t>Manager</a:t>
            </a:r>
          </a:p>
          <a:p>
            <a:endParaRPr lang="en-US" sz="900" b="1" dirty="0" smtClean="0"/>
          </a:p>
          <a:p>
            <a:r>
              <a:rPr lang="en-US" dirty="0" smtClean="0"/>
              <a:t>Tammy Yallum</a:t>
            </a:r>
          </a:p>
          <a:p>
            <a:r>
              <a:rPr lang="en-US" b="1" dirty="0" smtClean="0">
                <a:hlinkClick r:id="rId6"/>
              </a:rPr>
              <a:t>yallum@Pittcon.org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smtClean="0"/>
              <a:t>412-825-3220 </a:t>
            </a:r>
            <a:r>
              <a:rPr lang="en-US" dirty="0"/>
              <a:t>x205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641" y="1453083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Chair </a:t>
            </a:r>
            <a:endParaRPr lang="en-US" sz="2400" b="1" dirty="0" smtClean="0"/>
          </a:p>
          <a:p>
            <a:endParaRPr lang="en-US" sz="900" b="1" dirty="0" smtClean="0"/>
          </a:p>
          <a:p>
            <a:r>
              <a:rPr lang="en-US" dirty="0" smtClean="0"/>
              <a:t>Charlie </a:t>
            </a:r>
            <a:r>
              <a:rPr lang="en-US" dirty="0" err="1"/>
              <a:t>Holifield</a:t>
            </a:r>
            <a:r>
              <a:rPr lang="en-US" dirty="0"/>
              <a:t> &amp; Jan </a:t>
            </a:r>
            <a:r>
              <a:rPr lang="en-US" dirty="0" err="1"/>
              <a:t>Pifer</a:t>
            </a:r>
            <a:endParaRPr lang="en-US" dirty="0"/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holifield@Pittcon.org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pifer@Pittcon.org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Official Service Contractors for Pittcon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7069" y="1148670"/>
            <a:ext cx="73585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/>
              <a:t>Advertising/Publicity – Pittcon </a:t>
            </a:r>
            <a:r>
              <a:rPr lang="en-US" sz="1100" b="1" dirty="0" smtClean="0"/>
              <a:t>Buzz/Pocket </a:t>
            </a:r>
            <a:r>
              <a:rPr lang="en-US" sz="1100" b="1" dirty="0"/>
              <a:t>Guide </a:t>
            </a:r>
            <a:r>
              <a:rPr lang="en-US" sz="1100" b="1" dirty="0" smtClean="0"/>
              <a:t>/Pittcon Today</a:t>
            </a:r>
          </a:p>
          <a:p>
            <a:pPr lvl="1"/>
            <a:r>
              <a:rPr lang="en-US" sz="1100" i="1" dirty="0" smtClean="0"/>
              <a:t>CE </a:t>
            </a:r>
            <a:r>
              <a:rPr lang="en-US" sz="1100" i="1" dirty="0"/>
              <a:t>Communications Group LLC </a:t>
            </a:r>
          </a:p>
          <a:p>
            <a:pPr lvl="1"/>
            <a:r>
              <a:rPr lang="en-US" sz="1100" b="1" dirty="0" smtClean="0"/>
              <a:t>Chuck Wilson: </a:t>
            </a:r>
            <a:r>
              <a:rPr lang="en-US" sz="1100" dirty="0" smtClean="0"/>
              <a:t>570-476-3103 - </a:t>
            </a:r>
            <a:r>
              <a:rPr lang="en-US" sz="1100" dirty="0">
                <a:hlinkClick r:id="rId3"/>
              </a:rPr>
              <a:t>cwilson@cnpnet.com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-327069" y="1845523"/>
            <a:ext cx="49616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/>
              <a:t>Audio Visual Rentals </a:t>
            </a:r>
          </a:p>
          <a:p>
            <a:pPr lvl="1"/>
            <a:r>
              <a:rPr lang="en-US" sz="1100" i="1" dirty="0" smtClean="0"/>
              <a:t>AVPG</a:t>
            </a:r>
            <a:r>
              <a:rPr lang="en-US" sz="1100" dirty="0" smtClean="0"/>
              <a:t> </a:t>
            </a:r>
            <a:endParaRPr lang="en-US" sz="1100" dirty="0"/>
          </a:p>
          <a:p>
            <a:pPr lvl="1"/>
            <a:r>
              <a:rPr lang="en-US" sz="1100" b="1" dirty="0" smtClean="0"/>
              <a:t>Joel Thomason:</a:t>
            </a:r>
            <a:r>
              <a:rPr lang="en-US" sz="1100" dirty="0" smtClean="0"/>
              <a:t>  </a:t>
            </a:r>
            <a:r>
              <a:rPr lang="en-US" sz="1100" dirty="0"/>
              <a:t>504-581-2874 </a:t>
            </a:r>
            <a:r>
              <a:rPr lang="en-US" sz="1100" dirty="0" smtClean="0"/>
              <a:t>- </a:t>
            </a:r>
            <a:r>
              <a:rPr lang="en-US" sz="1100" dirty="0">
                <a:hlinkClick r:id="rId4"/>
              </a:rPr>
              <a:t>joel@avpg.com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-327069" y="2565049"/>
            <a:ext cx="78288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 smtClean="0"/>
              <a:t>Catering </a:t>
            </a:r>
          </a:p>
          <a:p>
            <a:pPr lvl="1"/>
            <a:r>
              <a:rPr lang="en-US" sz="1100" i="1" dirty="0" smtClean="0"/>
              <a:t>SAVOR </a:t>
            </a:r>
          </a:p>
          <a:p>
            <a:pPr lvl="1"/>
            <a:r>
              <a:rPr lang="en-US" sz="1100" b="1" dirty="0" smtClean="0"/>
              <a:t>Morgan Lamb</a:t>
            </a:r>
            <a:r>
              <a:rPr lang="en-US" sz="1100" dirty="0" smtClean="0"/>
              <a:t>: 312-791-7261 - </a:t>
            </a:r>
            <a:r>
              <a:rPr lang="en-US" sz="1100" dirty="0">
                <a:hlinkClick r:id="rId5"/>
              </a:rPr>
              <a:t>mlamb@mccormickplace.com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-327069" y="4786673"/>
            <a:ext cx="778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/>
              <a:t>Communication Services – Internet/Networking/Telephone </a:t>
            </a:r>
          </a:p>
          <a:p>
            <a:pPr lvl="1"/>
            <a:r>
              <a:rPr lang="en-US" sz="1100" i="1" dirty="0" smtClean="0"/>
              <a:t>McCormick </a:t>
            </a:r>
            <a:r>
              <a:rPr lang="en-US" sz="1100" i="1" dirty="0"/>
              <a:t>Place </a:t>
            </a:r>
          </a:p>
          <a:p>
            <a:pPr lvl="1"/>
            <a:r>
              <a:rPr lang="en-US" sz="1100" dirty="0" smtClean="0"/>
              <a:t>312-791-6113 - </a:t>
            </a:r>
            <a:r>
              <a:rPr lang="en-US" sz="1100" dirty="0"/>
              <a:t>technology@mccormickplace.com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7069" y="4046953"/>
            <a:ext cx="65431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/>
              <a:t>Computer </a:t>
            </a:r>
            <a:r>
              <a:rPr lang="en-US" sz="1100" b="1" dirty="0" smtClean="0"/>
              <a:t>Rentals</a:t>
            </a:r>
          </a:p>
          <a:p>
            <a:pPr lvl="1"/>
            <a:r>
              <a:rPr lang="en-US" sz="1100" i="1" dirty="0" err="1" smtClean="0"/>
              <a:t>SmartSource</a:t>
            </a:r>
            <a:r>
              <a:rPr lang="en-US" sz="1100" i="1" dirty="0" smtClean="0"/>
              <a:t> </a:t>
            </a:r>
          </a:p>
          <a:p>
            <a:pPr lvl="1"/>
            <a:r>
              <a:rPr lang="en-US" sz="1100" b="1" dirty="0" smtClean="0"/>
              <a:t>Brittney </a:t>
            </a:r>
            <a:r>
              <a:rPr lang="en-US" sz="1100" b="1" dirty="0" err="1" smtClean="0"/>
              <a:t>Krailler</a:t>
            </a:r>
            <a:r>
              <a:rPr lang="en-US" sz="1100" b="1" dirty="0" smtClean="0"/>
              <a:t>:  </a:t>
            </a:r>
            <a:r>
              <a:rPr lang="en-US" sz="1100" dirty="0" smtClean="0"/>
              <a:t>312-710-3353 - </a:t>
            </a:r>
            <a:r>
              <a:rPr lang="en-US" sz="1100" dirty="0">
                <a:hlinkClick r:id="rId6"/>
              </a:rPr>
              <a:t>bkrailler@smartsourcerentals.com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-327069" y="6143381"/>
            <a:ext cx="20345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100" b="1" dirty="0"/>
              <a:t>Convention Center </a:t>
            </a:r>
          </a:p>
          <a:p>
            <a:pPr lvl="1"/>
            <a:r>
              <a:rPr lang="en-US" sz="1100" i="1" dirty="0" smtClean="0"/>
              <a:t>McCormick </a:t>
            </a:r>
            <a:r>
              <a:rPr lang="en-US" sz="1100" i="1" dirty="0"/>
              <a:t>Place </a:t>
            </a:r>
          </a:p>
          <a:p>
            <a:pPr lvl="1"/>
            <a:r>
              <a:rPr lang="en-US" sz="1100" dirty="0" smtClean="0"/>
              <a:t>312-791-7000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-327069" y="3293777"/>
            <a:ext cx="57689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/>
              <a:t>Floral Services </a:t>
            </a:r>
            <a:r>
              <a:rPr lang="en-US" sz="1100" b="1" dirty="0" smtClean="0"/>
              <a:t> </a:t>
            </a:r>
          </a:p>
          <a:p>
            <a:pPr lvl="1"/>
            <a:r>
              <a:rPr lang="en-US" sz="1100" i="1" dirty="0" err="1" smtClean="0"/>
              <a:t>FloralExhibits</a:t>
            </a:r>
            <a:r>
              <a:rPr lang="en-US" sz="1100" i="1" dirty="0" smtClean="0"/>
              <a:t> </a:t>
            </a:r>
          </a:p>
          <a:p>
            <a:pPr lvl="1"/>
            <a:r>
              <a:rPr lang="en-US" sz="1100" dirty="0" smtClean="0"/>
              <a:t>773-277-1888 - </a:t>
            </a:r>
            <a:r>
              <a:rPr lang="en-US" sz="1100" dirty="0">
                <a:hlinkClick r:id="rId7"/>
              </a:rPr>
              <a:t>info@floralexhibits.com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-327069" y="548913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100" b="1" dirty="0" smtClean="0"/>
              <a:t>Carpet/Furniture/Electric/Graphics/Booth </a:t>
            </a:r>
            <a:r>
              <a:rPr lang="en-US" sz="1100" b="1" dirty="0"/>
              <a:t>Rentals </a:t>
            </a:r>
            <a:endParaRPr lang="en-US" sz="1100" b="1" dirty="0" smtClean="0"/>
          </a:p>
          <a:p>
            <a:pPr lvl="1"/>
            <a:r>
              <a:rPr lang="en-US" sz="1100" i="1" dirty="0" smtClean="0"/>
              <a:t>GES, General Contractor Services</a:t>
            </a:r>
            <a:endParaRPr lang="en-US" sz="1100" i="1" dirty="0"/>
          </a:p>
          <a:p>
            <a:pPr lvl="1"/>
            <a:r>
              <a:rPr lang="en-US" sz="1100" dirty="0" smtClean="0"/>
              <a:t>702-515-5970</a:t>
            </a:r>
            <a:endParaRPr lang="en-US" sz="11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2962" y="1802914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1289" y="2529909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1289" y="3233274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1289" y="3966947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1289" y="4723302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1289" y="546691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1289" y="6132582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61" y="505941"/>
            <a:ext cx="9057272" cy="461486"/>
          </a:xfrm>
        </p:spPr>
        <p:txBody>
          <a:bodyPr>
            <a:noAutofit/>
          </a:bodyPr>
          <a:lstStyle/>
          <a:p>
            <a:r>
              <a:rPr lang="en-US" sz="2400" dirty="0" smtClean="0"/>
              <a:t>Official Service Contractors for Pittcon 2020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8595" y="115793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Housing</a:t>
            </a:r>
            <a:r>
              <a:rPr lang="en-US" sz="1100" dirty="0"/>
              <a:t> </a:t>
            </a:r>
          </a:p>
          <a:p>
            <a:r>
              <a:rPr lang="en-US" sz="1100" i="1" dirty="0" err="1" smtClean="0"/>
              <a:t>OnPeak</a:t>
            </a:r>
            <a:r>
              <a:rPr lang="en-US" sz="1100" b="1" i="1" dirty="0" smtClean="0"/>
              <a:t> </a:t>
            </a:r>
            <a:endParaRPr lang="en-US" sz="1100" b="1" i="1" dirty="0"/>
          </a:p>
          <a:p>
            <a:r>
              <a:rPr lang="en-US" sz="1100" dirty="0" smtClean="0"/>
              <a:t>855-992-3353 - </a:t>
            </a:r>
            <a:r>
              <a:rPr lang="en-US" sz="1100" dirty="0" smtClean="0">
                <a:hlinkClick r:id="rId2"/>
              </a:rPr>
              <a:t>pittcon@onpeak.com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95453" y="1833972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/>
              <a:t>Travel</a:t>
            </a:r>
          </a:p>
          <a:p>
            <a:r>
              <a:rPr lang="en-US" sz="1100" i="1" dirty="0" smtClean="0"/>
              <a:t> </a:t>
            </a:r>
            <a:r>
              <a:rPr lang="en-US" sz="1100" i="1" dirty="0"/>
              <a:t>Travel Market Vacations </a:t>
            </a:r>
          </a:p>
          <a:p>
            <a:r>
              <a:rPr lang="en-US" sz="1100" b="1" dirty="0" smtClean="0"/>
              <a:t>Sarah </a:t>
            </a:r>
            <a:r>
              <a:rPr lang="en-US" sz="1100" b="1" dirty="0" err="1" smtClean="0"/>
              <a:t>Applin</a:t>
            </a:r>
            <a:r>
              <a:rPr lang="en-US" sz="1100" b="1" dirty="0" smtClean="0"/>
              <a:t>: </a:t>
            </a:r>
            <a:r>
              <a:rPr lang="en-US" sz="1100" dirty="0"/>
              <a:t>262-241-4040 </a:t>
            </a:r>
            <a:r>
              <a:rPr lang="en-US" sz="1100" dirty="0" smtClean="0"/>
              <a:t>- </a:t>
            </a:r>
            <a:r>
              <a:rPr lang="en-US" sz="1100" dirty="0">
                <a:hlinkClick r:id="rId3"/>
              </a:rPr>
              <a:t>sarah@travelmarketvacations.com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18595" y="251081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Lead </a:t>
            </a:r>
            <a:r>
              <a:rPr lang="en-US" sz="1100" b="1" dirty="0" smtClean="0"/>
              <a:t>Retrieval</a:t>
            </a:r>
          </a:p>
          <a:p>
            <a:r>
              <a:rPr lang="en-US" sz="1100" i="1" dirty="0" err="1" smtClean="0"/>
              <a:t>Experient</a:t>
            </a:r>
            <a:r>
              <a:rPr lang="en-US" sz="1100" dirty="0" smtClean="0"/>
              <a:t> </a:t>
            </a:r>
          </a:p>
          <a:p>
            <a:r>
              <a:rPr lang="en-US" sz="1100" b="1" dirty="0" smtClean="0"/>
              <a:t>Marie </a:t>
            </a:r>
            <a:r>
              <a:rPr lang="en-US" sz="1100" b="1" dirty="0" err="1" smtClean="0"/>
              <a:t>Zinnert</a:t>
            </a:r>
            <a:r>
              <a:rPr lang="en-US" sz="1100" b="1" dirty="0" smtClean="0"/>
              <a:t>: </a:t>
            </a:r>
            <a:r>
              <a:rPr lang="en-US" sz="1100" dirty="0" smtClean="0"/>
              <a:t>888.270.8467 </a:t>
            </a:r>
            <a:r>
              <a:rPr lang="en-US" sz="1100" dirty="0"/>
              <a:t>/ </a:t>
            </a:r>
            <a:r>
              <a:rPr lang="en-US" sz="1100" dirty="0">
                <a:hlinkClick r:id="rId4"/>
              </a:rPr>
              <a:t>marie.zinnert@experient-inc.com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18595" y="3247929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Liability </a:t>
            </a:r>
            <a:r>
              <a:rPr lang="en-US" sz="1100" b="1" dirty="0" smtClean="0"/>
              <a:t>Insurance</a:t>
            </a:r>
          </a:p>
          <a:p>
            <a:r>
              <a:rPr lang="en-US" sz="1100" i="1" dirty="0" err="1" smtClean="0"/>
              <a:t>Buttine</a:t>
            </a:r>
            <a:r>
              <a:rPr lang="en-US" sz="1100" i="1" dirty="0" smtClean="0"/>
              <a:t> Exhibition </a:t>
            </a:r>
            <a:r>
              <a:rPr lang="en-US" sz="1100" i="1" dirty="0"/>
              <a:t>&amp; Event Insurance </a:t>
            </a:r>
          </a:p>
          <a:p>
            <a:r>
              <a:rPr lang="en-US" sz="1100" b="1" dirty="0" smtClean="0"/>
              <a:t>Kendra </a:t>
            </a:r>
            <a:r>
              <a:rPr lang="en-US" sz="1100" b="1" dirty="0"/>
              <a:t>Reilly </a:t>
            </a:r>
            <a:r>
              <a:rPr lang="en-US" sz="1100" b="1" dirty="0" smtClean="0"/>
              <a:t>Monahan: </a:t>
            </a:r>
            <a:r>
              <a:rPr lang="en-US" sz="1100" dirty="0" smtClean="0"/>
              <a:t>212-867-3642 - </a:t>
            </a:r>
            <a:r>
              <a:rPr lang="en-US" sz="1100" dirty="0">
                <a:hlinkClick r:id="rId5"/>
              </a:rPr>
              <a:t>kar@buttine.com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93886" y="397524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Photography </a:t>
            </a:r>
            <a:r>
              <a:rPr lang="en-US" sz="1100" b="1" dirty="0" smtClean="0"/>
              <a:t>Services</a:t>
            </a:r>
          </a:p>
          <a:p>
            <a:r>
              <a:rPr lang="en-US" sz="1100" i="1" dirty="0" smtClean="0"/>
              <a:t>Roy </a:t>
            </a:r>
            <a:r>
              <a:rPr lang="en-US" sz="1100" i="1" dirty="0" err="1"/>
              <a:t>Engelbrecht</a:t>
            </a:r>
            <a:r>
              <a:rPr lang="en-US" sz="1100" i="1" dirty="0"/>
              <a:t> </a:t>
            </a:r>
            <a:r>
              <a:rPr lang="en-US" sz="1100" i="1" dirty="0" smtClean="0"/>
              <a:t>Photography</a:t>
            </a:r>
          </a:p>
          <a:p>
            <a:r>
              <a:rPr lang="en-US" sz="1100" b="1" dirty="0" smtClean="0"/>
              <a:t>Roy </a:t>
            </a:r>
            <a:r>
              <a:rPr lang="en-US" sz="1100" b="1" dirty="0" err="1" smtClean="0"/>
              <a:t>Engelbrecht</a:t>
            </a:r>
            <a:r>
              <a:rPr lang="en-US" sz="1100" b="1" dirty="0" smtClean="0"/>
              <a:t>: </a:t>
            </a:r>
            <a:r>
              <a:rPr lang="en-US" sz="1100" dirty="0"/>
              <a:t>412-551-2230 </a:t>
            </a:r>
            <a:r>
              <a:rPr lang="en-US" sz="1100" dirty="0" smtClean="0"/>
              <a:t>- </a:t>
            </a:r>
            <a:r>
              <a:rPr lang="en-US" sz="1100" dirty="0">
                <a:hlinkClick r:id="rId6"/>
              </a:rPr>
              <a:t>roy@royephoto.com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93886" y="468222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/>
              <a:t>Registration</a:t>
            </a:r>
          </a:p>
          <a:p>
            <a:r>
              <a:rPr lang="en-US" sz="1100" i="1" dirty="0" err="1" smtClean="0"/>
              <a:t>Experient</a:t>
            </a:r>
            <a:endParaRPr lang="en-US" sz="1100" i="1" dirty="0"/>
          </a:p>
          <a:p>
            <a:r>
              <a:rPr lang="en-US" sz="1100" dirty="0" smtClean="0"/>
              <a:t>240-439-2554 - </a:t>
            </a:r>
            <a:r>
              <a:rPr lang="en-US" sz="1100" dirty="0">
                <a:hlinkClick r:id="rId7"/>
              </a:rPr>
              <a:t>registration@pittcon.org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93886" y="5409539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/>
              <a:t>Security</a:t>
            </a:r>
          </a:p>
          <a:p>
            <a:r>
              <a:rPr lang="en-US" sz="1100" i="1" dirty="0" smtClean="0"/>
              <a:t>Special </a:t>
            </a:r>
            <a:r>
              <a:rPr lang="en-US" sz="1100" i="1" dirty="0"/>
              <a:t>Operations Associates </a:t>
            </a:r>
          </a:p>
          <a:p>
            <a:r>
              <a:rPr lang="en-US" sz="1100" b="1" dirty="0" smtClean="0"/>
              <a:t>John </a:t>
            </a:r>
            <a:r>
              <a:rPr lang="en-US" sz="1100" b="1" dirty="0" err="1" smtClean="0"/>
              <a:t>Theel</a:t>
            </a:r>
            <a:r>
              <a:rPr lang="en-US" sz="1100" b="1" dirty="0" smtClean="0"/>
              <a:t>: </a:t>
            </a:r>
            <a:r>
              <a:rPr lang="en-US" sz="1100" dirty="0" smtClean="0"/>
              <a:t>702-386-8065 - </a:t>
            </a:r>
            <a:r>
              <a:rPr lang="en-US" sz="1100" dirty="0">
                <a:hlinkClick r:id="rId8"/>
              </a:rPr>
              <a:t>jtheel@soasecurity.com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118595" y="6136850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Shipping &amp; </a:t>
            </a:r>
            <a:r>
              <a:rPr lang="en-US" sz="1100" b="1" dirty="0" smtClean="0"/>
              <a:t>Customs</a:t>
            </a:r>
          </a:p>
          <a:p>
            <a:r>
              <a:rPr lang="en-US" sz="1100" i="1" dirty="0" smtClean="0"/>
              <a:t>Agility </a:t>
            </a:r>
            <a:r>
              <a:rPr lang="en-US" sz="1100" i="1" dirty="0"/>
              <a:t>Fairs &amp; </a:t>
            </a:r>
            <a:r>
              <a:rPr lang="en-US" sz="1100" i="1" dirty="0" smtClean="0"/>
              <a:t>Events</a:t>
            </a:r>
          </a:p>
          <a:p>
            <a:r>
              <a:rPr lang="en-US" sz="1100" b="1" dirty="0" smtClean="0"/>
              <a:t>Margaret Churchill: </a:t>
            </a:r>
            <a:r>
              <a:rPr lang="en-US" sz="1100" dirty="0" smtClean="0"/>
              <a:t>714-617-6675 - </a:t>
            </a:r>
            <a:r>
              <a:rPr lang="en-US" sz="1100" dirty="0" smtClean="0">
                <a:hlinkClick r:id="rId9"/>
              </a:rPr>
              <a:t>mchurchill@agility.com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7727" y="1786311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3018" y="2497636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3018" y="3132117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018" y="3923417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7727" y="464324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7727" y="5347773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7727" y="6058644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69" y="-77531"/>
            <a:ext cx="8364772" cy="6818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1912" y="5192202"/>
            <a:ext cx="784530" cy="182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0176" y="5192202"/>
            <a:ext cx="784530" cy="182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2772" y="4444779"/>
            <a:ext cx="477078" cy="302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52083" y="3260035"/>
            <a:ext cx="4826442" cy="381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54595" y="3260035"/>
            <a:ext cx="421419" cy="2862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3805" y="3339759"/>
            <a:ext cx="755374" cy="2385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71430" y="3347710"/>
            <a:ext cx="636104" cy="214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52083" y="3371565"/>
            <a:ext cx="262394" cy="198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21210" y="3347710"/>
            <a:ext cx="262393" cy="198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68710" y="3347710"/>
            <a:ext cx="166977" cy="198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42421" y="3339759"/>
            <a:ext cx="62285" cy="2065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89690" y="1979875"/>
            <a:ext cx="182880" cy="326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9054" y="2011680"/>
            <a:ext cx="165652" cy="270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59179" y="2011680"/>
            <a:ext cx="723569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07534" y="1081377"/>
            <a:ext cx="1916264" cy="46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92410" y="739471"/>
            <a:ext cx="1749287" cy="803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31958" y="1081377"/>
            <a:ext cx="318052" cy="381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01085" y="1152939"/>
            <a:ext cx="381663" cy="310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72077" y="4166483"/>
            <a:ext cx="1351721" cy="10257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440" y="1455783"/>
            <a:ext cx="5330467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Move in begins Thursday, Feb. 27 – Monday, March 2, 2020</a:t>
            </a:r>
          </a:p>
          <a:p>
            <a:pPr>
              <a:lnSpc>
                <a:spcPct val="120000"/>
              </a:lnSpc>
            </a:pPr>
            <a:endParaRPr lang="en-US" sz="11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Maximum </a:t>
            </a:r>
            <a:r>
              <a:rPr lang="en-US" dirty="0">
                <a:latin typeface="+mn-lt"/>
              </a:rPr>
              <a:t>height on any hanging banner – </a:t>
            </a:r>
            <a:r>
              <a:rPr lang="en-US" dirty="0" smtClean="0">
                <a:latin typeface="+mn-lt"/>
              </a:rPr>
              <a:t>36’ </a:t>
            </a:r>
            <a:r>
              <a:rPr lang="en-US" dirty="0">
                <a:latin typeface="+mn-lt"/>
              </a:rPr>
              <a:t>from the floor (top of banner</a:t>
            </a:r>
            <a:r>
              <a:rPr lang="en-US" dirty="0" smtClean="0">
                <a:latin typeface="+mn-lt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All </a:t>
            </a:r>
            <a:r>
              <a:rPr lang="en-US" dirty="0">
                <a:latin typeface="+mn-lt"/>
              </a:rPr>
              <a:t>carpet MUST be installed no later than 5PM on Monday, March </a:t>
            </a:r>
            <a:r>
              <a:rPr lang="en-US" dirty="0" smtClean="0">
                <a:latin typeface="+mn-lt"/>
              </a:rPr>
              <a:t>2, 2020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" dirty="0" smtClean="0">
              <a:latin typeface="+mn-lt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i="1" dirty="0">
                <a:latin typeface="+mn-lt"/>
              </a:rPr>
              <a:t>Plastic, vinyl, and fabric that is less than ¼ inch in thickness and/or not sufficiently adhered to the floor are some examples of hazardous floor covering material and are not permitted to be used.  Floor covering must cover the entire booth space.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Items to </a:t>
            </a:r>
            <a:r>
              <a:rPr lang="en-US" dirty="0" smtClean="0"/>
              <a:t>Remember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12051"/>
          <a:stretch/>
        </p:blipFill>
        <p:spPr>
          <a:xfrm rot="680280">
            <a:off x="6403727" y="1974235"/>
            <a:ext cx="4929554" cy="3754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8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Dates and Deadlines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407" y="1373781"/>
            <a:ext cx="10911255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NOVEMBER 2019</a:t>
            </a:r>
          </a:p>
          <a:p>
            <a:pPr lvl="0">
              <a:lnSpc>
                <a:spcPct val="120000"/>
              </a:lnSpc>
            </a:pPr>
            <a:r>
              <a:rPr lang="en-US" sz="1200" b="1" dirty="0"/>
              <a:t>Monday, November 11, </a:t>
            </a:r>
            <a:r>
              <a:rPr lang="en-US" sz="1200" b="1" dirty="0" smtClean="0"/>
              <a:t>2019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Balance </a:t>
            </a:r>
            <a:r>
              <a:rPr lang="en-US" sz="1100" dirty="0"/>
              <a:t>of booth space payments due</a:t>
            </a:r>
          </a:p>
          <a:p>
            <a:pPr>
              <a:lnSpc>
                <a:spcPct val="120000"/>
              </a:lnSpc>
            </a:pPr>
            <a:r>
              <a:rPr lang="en-US" sz="1200" b="1" dirty="0"/>
              <a:t>Monday, November 18, </a:t>
            </a:r>
            <a:r>
              <a:rPr lang="en-US" sz="1200" b="1" dirty="0" smtClean="0"/>
              <a:t>2019</a:t>
            </a:r>
            <a:endParaRPr lang="en-U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Exhibitor </a:t>
            </a:r>
            <a:r>
              <a:rPr lang="en-US" sz="1100" dirty="0"/>
              <a:t>Registration </a:t>
            </a:r>
            <a:r>
              <a:rPr lang="en-US" sz="1100" dirty="0" smtClean="0"/>
              <a:t>Opens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JANUARY 2020</a:t>
            </a:r>
            <a:endParaRPr lang="en-US" sz="1600" dirty="0">
              <a:solidFill>
                <a:schemeClr val="accent4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sz="1200" b="1" dirty="0"/>
              <a:t>Monday, January 6, </a:t>
            </a:r>
            <a:r>
              <a:rPr lang="en-US" sz="1200" b="1" dirty="0" smtClean="0"/>
              <a:t>2020</a:t>
            </a:r>
            <a:endParaRPr lang="en-US" sz="1200" dirty="0" smtClean="0"/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Exhibitor </a:t>
            </a:r>
            <a:r>
              <a:rPr lang="en-US" sz="1100" dirty="0"/>
              <a:t>Appointed Contractor form </a:t>
            </a:r>
            <a:r>
              <a:rPr lang="en-US" sz="1100" dirty="0" smtClean="0"/>
              <a:t>due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Hanging </a:t>
            </a:r>
            <a:r>
              <a:rPr lang="en-US" sz="1100" dirty="0"/>
              <a:t>banner, specialized lighting and exhibit drawings are due to The Pittsburgh Conference for </a:t>
            </a:r>
            <a:r>
              <a:rPr lang="en-US" sz="1100" dirty="0" smtClean="0"/>
              <a:t>approval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Certificate </a:t>
            </a:r>
            <a:r>
              <a:rPr lang="en-US" sz="1100" dirty="0"/>
              <a:t>of Insurance or signed Waiver &amp; Release due to The Pittsburgh </a:t>
            </a:r>
            <a:r>
              <a:rPr lang="en-US" sz="1100" dirty="0" smtClean="0"/>
              <a:t>Conference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Deadline </a:t>
            </a:r>
            <a:r>
              <a:rPr lang="en-US" sz="1100" dirty="0"/>
              <a:t>for reserving Lab Gauntlet and Demo Zone </a:t>
            </a:r>
            <a:r>
              <a:rPr lang="en-US" sz="1100" dirty="0" smtClean="0"/>
              <a:t>space</a:t>
            </a:r>
          </a:p>
          <a:p>
            <a:pPr lvl="0"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4"/>
                </a:solidFill>
              </a:rPr>
              <a:t>FEBRUARY 2020</a:t>
            </a:r>
            <a:endParaRPr lang="en-US" sz="1600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b="1" dirty="0"/>
              <a:t>Thursday, February 6, </a:t>
            </a:r>
            <a:r>
              <a:rPr lang="en-US" sz="1200" b="1" dirty="0" smtClean="0"/>
              <a:t>2020</a:t>
            </a:r>
            <a:endParaRPr lang="en-U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GES </a:t>
            </a:r>
            <a:r>
              <a:rPr lang="en-US" sz="1100" dirty="0"/>
              <a:t>advance discount pricing deadline on carpet, furniture, electric, </a:t>
            </a:r>
            <a:r>
              <a:rPr lang="en-US" sz="1100" dirty="0" smtClean="0"/>
              <a:t>etc.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Last </a:t>
            </a:r>
            <a:r>
              <a:rPr lang="en-US" sz="1100" dirty="0"/>
              <a:t>day for on-line advanced discount rate on Air &amp; Water Services provided by McCormick </a:t>
            </a:r>
            <a:r>
              <a:rPr lang="en-US" sz="1100" dirty="0" smtClean="0"/>
              <a:t>Place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Last </a:t>
            </a:r>
            <a:r>
              <a:rPr lang="en-US" sz="1100" dirty="0"/>
              <a:t>day for on-line advanced discount rate on Internet &amp;Telephone Services provided by McCormick Place</a:t>
            </a:r>
          </a:p>
          <a:p>
            <a:pPr>
              <a:lnSpc>
                <a:spcPct val="120000"/>
              </a:lnSpc>
            </a:pPr>
            <a:r>
              <a:rPr lang="en-US" sz="1200" b="1" dirty="0"/>
              <a:t>Thursday, February 20, </a:t>
            </a:r>
            <a:r>
              <a:rPr lang="en-US" sz="1200" b="1" dirty="0" smtClean="0"/>
              <a:t>2020</a:t>
            </a:r>
            <a:endParaRPr lang="en-U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Last </a:t>
            </a:r>
            <a:r>
              <a:rPr lang="en-US" sz="1100" dirty="0"/>
              <a:t>day that items can be received at the GES Advance Warehouse</a:t>
            </a:r>
          </a:p>
          <a:p>
            <a:pPr>
              <a:lnSpc>
                <a:spcPct val="120000"/>
              </a:lnSpc>
            </a:pPr>
            <a:r>
              <a:rPr lang="en-US" sz="1200" b="1" dirty="0"/>
              <a:t>Wednesday, February </a:t>
            </a:r>
            <a:r>
              <a:rPr lang="en-US" sz="1200" b="1" dirty="0" smtClean="0"/>
              <a:t>26, 2020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 smtClean="0"/>
              <a:t>GES </a:t>
            </a:r>
            <a:r>
              <a:rPr lang="en-US" sz="1100" dirty="0"/>
              <a:t>standard pricing deadline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181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584" y="256128"/>
            <a:ext cx="8121637" cy="96742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Engage with attendees on the Expo floor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152356" y="3947896"/>
            <a:ext cx="3619950" cy="1967018"/>
            <a:chOff x="4171276" y="3487109"/>
            <a:chExt cx="3619950" cy="196701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Rectangle 13"/>
            <p:cNvSpPr/>
            <p:nvPr/>
          </p:nvSpPr>
          <p:spPr>
            <a:xfrm>
              <a:off x="4171276" y="3487109"/>
              <a:ext cx="3619950" cy="196701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61852" y="3596288"/>
              <a:ext cx="3418435" cy="148758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Lab </a:t>
              </a:r>
              <a:r>
                <a:rPr lang="en-US" b="1" dirty="0" smtClean="0">
                  <a:solidFill>
                    <a:schemeClr val="bg1"/>
                  </a:solidFill>
                </a:rPr>
                <a:t>Gauntlet</a:t>
              </a:r>
            </a:p>
            <a:p>
              <a:pPr marL="0" lvl="1">
                <a:spcBef>
                  <a:spcPts val="1000"/>
                </a:spcBef>
              </a:pPr>
              <a:r>
                <a:rPr lang="en-US" sz="1400" dirty="0" smtClean="0">
                  <a:solidFill>
                    <a:schemeClr val="bg1"/>
                  </a:solidFill>
                </a:rPr>
                <a:t>- A </a:t>
              </a:r>
              <a:r>
                <a:rPr lang="en-US" sz="1400" dirty="0">
                  <a:solidFill>
                    <a:schemeClr val="bg1"/>
                  </a:solidFill>
                </a:rPr>
                <a:t>series of short, fun, one-minute challenges where attendees compete for </a:t>
              </a:r>
              <a:r>
                <a:rPr lang="en-US" sz="1400" dirty="0" smtClean="0">
                  <a:solidFill>
                    <a:schemeClr val="bg1"/>
                  </a:solidFill>
                </a:rPr>
                <a:t>prizes</a:t>
              </a:r>
            </a:p>
            <a:p>
              <a:pPr marL="0" lvl="1">
                <a:spcBef>
                  <a:spcPts val="1000"/>
                </a:spcBef>
              </a:pPr>
              <a:r>
                <a:rPr lang="en-US" sz="1400" dirty="0" smtClean="0">
                  <a:solidFill>
                    <a:schemeClr val="bg1"/>
                  </a:solidFill>
                </a:rPr>
                <a:t>- $</a:t>
              </a:r>
              <a:r>
                <a:rPr lang="en-US" sz="1400" dirty="0">
                  <a:solidFill>
                    <a:schemeClr val="bg1"/>
                  </a:solidFill>
                </a:rPr>
                <a:t>300 / Lab </a:t>
              </a:r>
              <a:r>
                <a:rPr lang="en-US" sz="1400" dirty="0" smtClean="0">
                  <a:solidFill>
                    <a:schemeClr val="bg1"/>
                  </a:solidFill>
                </a:rPr>
                <a:t>Gauntlet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589" y="3947896"/>
            <a:ext cx="3619950" cy="1967018"/>
            <a:chOff x="169842" y="3487109"/>
            <a:chExt cx="3619950" cy="1967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169842" y="3487109"/>
              <a:ext cx="3619950" cy="196701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09" y="3596288"/>
              <a:ext cx="3482815" cy="15081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DemoZones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- 25 to 30 </a:t>
              </a:r>
              <a:r>
                <a:rPr lang="en-US" sz="1400" dirty="0">
                  <a:solidFill>
                    <a:schemeClr val="bg1"/>
                  </a:solidFill>
                </a:rPr>
                <a:t>minute live demo presentation of a product or </a:t>
              </a:r>
              <a:r>
                <a:rPr lang="en-US" sz="1400" dirty="0" smtClean="0">
                  <a:solidFill>
                    <a:schemeClr val="bg1"/>
                  </a:solidFill>
                </a:rPr>
                <a:t>service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- $</a:t>
              </a:r>
              <a:r>
                <a:rPr lang="en-US" sz="1400" dirty="0">
                  <a:solidFill>
                    <a:schemeClr val="bg1"/>
                  </a:solidFill>
                </a:rPr>
                <a:t>300 / </a:t>
              </a:r>
              <a:r>
                <a:rPr lang="en-US" sz="1400" dirty="0" smtClean="0">
                  <a:solidFill>
                    <a:schemeClr val="bg1"/>
                  </a:solidFill>
                </a:rPr>
                <a:t>DemoZone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03123" y="3947896"/>
            <a:ext cx="3619950" cy="1967018"/>
            <a:chOff x="8073612" y="3487109"/>
            <a:chExt cx="3619950" cy="1967018"/>
          </a:xfrm>
        </p:grpSpPr>
        <p:sp>
          <p:nvSpPr>
            <p:cNvPr id="13" name="Rectangle 12"/>
            <p:cNvSpPr/>
            <p:nvPr/>
          </p:nvSpPr>
          <p:spPr>
            <a:xfrm>
              <a:off x="8073612" y="3487109"/>
              <a:ext cx="3619950" cy="196701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72710" y="3546760"/>
              <a:ext cx="3427034" cy="1790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Nexus </a:t>
              </a:r>
              <a:r>
                <a:rPr lang="en-US" b="1" dirty="0" smtClean="0">
                  <a:solidFill>
                    <a:schemeClr val="bg1"/>
                  </a:solidFill>
                </a:rPr>
                <a:t>Theater</a:t>
              </a:r>
            </a:p>
            <a:p>
              <a:pPr marL="0" lvl="1">
                <a:spcBef>
                  <a:spcPts val="1000"/>
                </a:spcBef>
              </a:pPr>
              <a:r>
                <a:rPr lang="en-US" sz="1400" dirty="0" smtClean="0">
                  <a:solidFill>
                    <a:schemeClr val="bg1"/>
                  </a:solidFill>
                </a:rPr>
                <a:t>- A </a:t>
              </a:r>
              <a:r>
                <a:rPr lang="en-US" sz="1400" dirty="0">
                  <a:solidFill>
                    <a:schemeClr val="bg1"/>
                  </a:solidFill>
                </a:rPr>
                <a:t>theater style setting </a:t>
              </a:r>
              <a:r>
                <a:rPr lang="en-US" sz="1400" dirty="0" smtClean="0">
                  <a:solidFill>
                    <a:schemeClr val="bg1"/>
                  </a:solidFill>
                </a:rPr>
                <a:t>that </a:t>
              </a:r>
              <a:r>
                <a:rPr lang="en-US" sz="1400" dirty="0">
                  <a:solidFill>
                    <a:schemeClr val="bg1"/>
                  </a:solidFill>
                </a:rPr>
                <a:t>will be available for a </a:t>
              </a:r>
              <a:r>
                <a:rPr lang="en-US" sz="1400" dirty="0" smtClean="0">
                  <a:solidFill>
                    <a:schemeClr val="bg1"/>
                  </a:solidFill>
                </a:rPr>
                <a:t>30 </a:t>
              </a:r>
              <a:r>
                <a:rPr lang="en-US" sz="1400" dirty="0">
                  <a:solidFill>
                    <a:schemeClr val="bg1"/>
                  </a:solidFill>
                </a:rPr>
                <a:t>minute </a:t>
              </a:r>
              <a:r>
                <a:rPr lang="en-US" sz="1400" dirty="0" smtClean="0">
                  <a:solidFill>
                    <a:schemeClr val="bg1"/>
                  </a:solidFill>
                </a:rPr>
                <a:t>presentation focusing </a:t>
              </a:r>
              <a:r>
                <a:rPr lang="en-US" sz="1400" dirty="0">
                  <a:solidFill>
                    <a:schemeClr val="bg1"/>
                  </a:solidFill>
                </a:rPr>
                <a:t>on a scientific topic of interest and</a:t>
              </a:r>
              <a:r>
                <a:rPr lang="en-US" sz="1400" i="1" dirty="0">
                  <a:solidFill>
                    <a:schemeClr val="bg1"/>
                  </a:solidFill>
                </a:rPr>
                <a:t> cannot </a:t>
              </a:r>
              <a:r>
                <a:rPr lang="en-US" sz="1400" dirty="0">
                  <a:solidFill>
                    <a:schemeClr val="bg1"/>
                  </a:solidFill>
                </a:rPr>
                <a:t>be a product or sales </a:t>
              </a:r>
              <a:r>
                <a:rPr lang="en-US" sz="1400" dirty="0" smtClean="0">
                  <a:solidFill>
                    <a:schemeClr val="bg1"/>
                  </a:solidFill>
                </a:rPr>
                <a:t>presentation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07" y="1497068"/>
            <a:ext cx="3136048" cy="209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t="-1" r="29361" b="14926"/>
          <a:stretch/>
        </p:blipFill>
        <p:spPr>
          <a:xfrm>
            <a:off x="8320748" y="1497068"/>
            <a:ext cx="3184699" cy="20906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9" y="1530535"/>
            <a:ext cx="3116625" cy="20777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289" y="6332627"/>
            <a:ext cx="11932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000"/>
              </a:spcBef>
            </a:pPr>
            <a:r>
              <a:rPr lang="en-US" sz="1400" i="1" dirty="0"/>
              <a:t>For more information visit our website at </a:t>
            </a:r>
            <a:r>
              <a:rPr lang="en-US" sz="1400" i="1" dirty="0">
                <a:hlinkClick r:id="rId6"/>
              </a:rPr>
              <a:t>https://pittcon.org/</a:t>
            </a:r>
            <a:r>
              <a:rPr lang="en-US" sz="1400" i="1" dirty="0"/>
              <a:t> or contact Stephanie Christman via Christman@Pittcon.org </a:t>
            </a:r>
          </a:p>
        </p:txBody>
      </p:sp>
    </p:spTree>
    <p:extLst>
      <p:ext uri="{BB962C8B-B14F-4D97-AF65-F5344CB8AC3E}">
        <p14:creationId xmlns:p14="http://schemas.microsoft.com/office/powerpoint/2010/main" val="94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ITTCON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FDC506"/>
      </a:accent1>
      <a:accent2>
        <a:srgbClr val="FF000D"/>
      </a:accent2>
      <a:accent3>
        <a:srgbClr val="003863"/>
      </a:accent3>
      <a:accent4>
        <a:srgbClr val="00B4FF"/>
      </a:accent4>
      <a:accent5>
        <a:srgbClr val="78BB32"/>
      </a:accent5>
      <a:accent6>
        <a:srgbClr val="81275E"/>
      </a:accent6>
      <a:hlink>
        <a:srgbClr val="00B4FF"/>
      </a:hlink>
      <a:folHlink>
        <a:srgbClr val="00B4FF"/>
      </a:folHlink>
    </a:clrScheme>
    <a:fontScheme name="Custom 3">
      <a:majorFont>
        <a:latin typeface="Britannic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1242</Words>
  <Application>Microsoft Office PowerPoint</Application>
  <PresentationFormat>Widescreen</PresentationFormat>
  <Paragraphs>272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Montserrat</vt:lpstr>
      <vt:lpstr>Wingdings</vt:lpstr>
      <vt:lpstr>Office Theme</vt:lpstr>
      <vt:lpstr>Exhibitor Planning Meeting: </vt:lpstr>
      <vt:lpstr>Exposition</vt:lpstr>
      <vt:lpstr>Exposition Contacts</vt:lpstr>
      <vt:lpstr>Official Service Contractors for Pittcon 2020</vt:lpstr>
      <vt:lpstr>Official Service Contractors for Pittcon 2020</vt:lpstr>
      <vt:lpstr>PowerPoint Presentation</vt:lpstr>
      <vt:lpstr>Important Items to Remember</vt:lpstr>
      <vt:lpstr>Important Dates and Deadlines</vt:lpstr>
      <vt:lpstr>Engage with attendees on the Expo floor</vt:lpstr>
      <vt:lpstr>Meeting Space Options</vt:lpstr>
      <vt:lpstr>Questions:</vt:lpstr>
      <vt:lpstr>Registration</vt:lpstr>
      <vt:lpstr>Corporate Guest  Exhibitor Guest</vt:lpstr>
      <vt:lpstr>Questions:</vt:lpstr>
      <vt:lpstr>Marketing </vt:lpstr>
      <vt:lpstr>What attendees had to say…</vt:lpstr>
      <vt:lpstr>Exhibitor Marketing Resources</vt:lpstr>
      <vt:lpstr>Exhibitor Marketing Resources</vt:lpstr>
      <vt:lpstr>Pre-show Marketing Benefits</vt:lpstr>
      <vt:lpstr>Pre-show Marketing Toolkit</vt:lpstr>
      <vt:lpstr>In-show Marketing Benefits</vt:lpstr>
      <vt:lpstr>In-show Marketing Toolkit</vt:lpstr>
      <vt:lpstr>Exhibitor Success Tactics</vt:lpstr>
      <vt:lpstr>Sponsorships will allow you too…</vt:lpstr>
      <vt:lpstr>Sponsorship Opportunities </vt:lpstr>
      <vt:lpstr>Sponsorship Opportunities </vt:lpstr>
      <vt:lpstr>Questions: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Maranda Flamm</dc:creator>
  <cp:lastModifiedBy>Maranda Flamm</cp:lastModifiedBy>
  <cp:revision>75</cp:revision>
  <dcterms:created xsi:type="dcterms:W3CDTF">2019-04-24T19:06:54Z</dcterms:created>
  <dcterms:modified xsi:type="dcterms:W3CDTF">2019-11-05T15:02:55Z</dcterms:modified>
</cp:coreProperties>
</file>